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284" r:id="rId4"/>
    <p:sldId id="263" r:id="rId5"/>
    <p:sldId id="285" r:id="rId6"/>
    <p:sldId id="258" r:id="rId7"/>
    <p:sldId id="259" r:id="rId8"/>
    <p:sldId id="261" r:id="rId9"/>
    <p:sldId id="270" r:id="rId10"/>
    <p:sldId id="262" r:id="rId11"/>
    <p:sldId id="265" r:id="rId12"/>
    <p:sldId id="272" r:id="rId13"/>
    <p:sldId id="286" r:id="rId14"/>
    <p:sldId id="287" r:id="rId15"/>
    <p:sldId id="267" r:id="rId16"/>
    <p:sldId id="275" r:id="rId17"/>
    <p:sldId id="276" r:id="rId18"/>
    <p:sldId id="277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143246C-47AA-834E-B0E1-297A40C904C3}">
          <p14:sldIdLst>
            <p14:sldId id="256"/>
            <p14:sldId id="268"/>
            <p14:sldId id="284"/>
            <p14:sldId id="263"/>
            <p14:sldId id="285"/>
            <p14:sldId id="258"/>
            <p14:sldId id="259"/>
            <p14:sldId id="261"/>
            <p14:sldId id="270"/>
            <p14:sldId id="262"/>
            <p14:sldId id="265"/>
            <p14:sldId id="272"/>
            <p14:sldId id="286"/>
            <p14:sldId id="287"/>
            <p14:sldId id="267"/>
          </p14:sldIdLst>
        </p14:section>
        <p14:section name="Приложение - кейс ТК45" id="{080FFA90-8E9D-054D-8C4B-E0D5105A73FB}">
          <p14:sldIdLst>
            <p14:sldId id="275"/>
            <p14:sldId id="276"/>
            <p14:sldId id="277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12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9" autoAdjust="0"/>
    <p:restoredTop sz="78169" autoAdjust="0"/>
  </p:normalViewPr>
  <p:slideViewPr>
    <p:cSldViewPr>
      <p:cViewPr varScale="1">
        <p:scale>
          <a:sx n="90" d="100"/>
          <a:sy n="90" d="100"/>
        </p:scale>
        <p:origin x="1952" y="200"/>
      </p:cViewPr>
      <p:guideLst>
        <p:guide orient="horz" pos="1712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CFE4E3-EA7E-F047-90AE-DECD454F8685}" type="doc">
      <dgm:prSet loTypeId="urn:microsoft.com/office/officeart/2005/8/layout/vList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15C468-486E-1548-9660-BAD2888C976A}">
      <dgm:prSet phldrT="[Текст]"/>
      <dgm:spPr/>
      <dgm:t>
        <a:bodyPr/>
        <a:lstStyle/>
        <a:p>
          <a:r>
            <a:rPr lang="ru-RU" b="1" dirty="0" smtClean="0"/>
            <a:t>Планирование</a:t>
          </a:r>
          <a:endParaRPr lang="ru-RU" b="1" dirty="0"/>
        </a:p>
      </dgm:t>
    </dgm:pt>
    <dgm:pt modelId="{238AB657-65A7-774F-A230-5C5EE91ECE59}" type="parTrans" cxnId="{9422A4C0-46C3-9C45-856B-19F8B5F10DA6}">
      <dgm:prSet/>
      <dgm:spPr/>
      <dgm:t>
        <a:bodyPr/>
        <a:lstStyle/>
        <a:p>
          <a:endParaRPr lang="ru-RU" b="1"/>
        </a:p>
      </dgm:t>
    </dgm:pt>
    <dgm:pt modelId="{DF4CE84F-1E64-AF48-9520-30C49607A688}" type="sibTrans" cxnId="{9422A4C0-46C3-9C45-856B-19F8B5F10DA6}">
      <dgm:prSet/>
      <dgm:spPr/>
      <dgm:t>
        <a:bodyPr/>
        <a:lstStyle/>
        <a:p>
          <a:endParaRPr lang="ru-RU" b="1"/>
        </a:p>
      </dgm:t>
    </dgm:pt>
    <dgm:pt modelId="{4F70DCCF-2052-834F-959C-EEFE598E21B7}">
      <dgm:prSet phldrT="[Текст]"/>
      <dgm:spPr/>
      <dgm:t>
        <a:bodyPr/>
        <a:lstStyle/>
        <a:p>
          <a:r>
            <a:rPr lang="ru-RU" b="1" dirty="0" smtClean="0"/>
            <a:t>Взаимодействие</a:t>
          </a:r>
          <a:endParaRPr lang="ru-RU" b="1" dirty="0"/>
        </a:p>
      </dgm:t>
    </dgm:pt>
    <dgm:pt modelId="{DFB494C5-5AC1-AA43-AD99-858231168F3B}" type="parTrans" cxnId="{18FC17AA-45EA-2641-AB80-2B6598DB8B90}">
      <dgm:prSet/>
      <dgm:spPr/>
      <dgm:t>
        <a:bodyPr/>
        <a:lstStyle/>
        <a:p>
          <a:endParaRPr lang="ru-RU" b="1"/>
        </a:p>
      </dgm:t>
    </dgm:pt>
    <dgm:pt modelId="{75FD1C1B-BE57-1448-A030-6569E09216F0}" type="sibTrans" cxnId="{18FC17AA-45EA-2641-AB80-2B6598DB8B90}">
      <dgm:prSet/>
      <dgm:spPr/>
      <dgm:t>
        <a:bodyPr/>
        <a:lstStyle/>
        <a:p>
          <a:endParaRPr lang="ru-RU" b="1"/>
        </a:p>
      </dgm:t>
    </dgm:pt>
    <dgm:pt modelId="{826042CB-65B6-5F43-A44A-C6BFC7C9867B}">
      <dgm:prSet phldrT="[Текст]"/>
      <dgm:spPr/>
      <dgm:t>
        <a:bodyPr/>
        <a:lstStyle/>
        <a:p>
          <a:r>
            <a:rPr lang="ru-RU" b="1" dirty="0" smtClean="0"/>
            <a:t>Мониторинг и контроль</a:t>
          </a:r>
          <a:endParaRPr lang="ru-RU" b="1" dirty="0"/>
        </a:p>
      </dgm:t>
    </dgm:pt>
    <dgm:pt modelId="{A4F99C6E-E5FF-C54B-9072-A6779EA67963}" type="parTrans" cxnId="{99D7ACB3-B278-9C44-99F2-97EE5DAA5A1A}">
      <dgm:prSet/>
      <dgm:spPr/>
      <dgm:t>
        <a:bodyPr/>
        <a:lstStyle/>
        <a:p>
          <a:endParaRPr lang="ru-RU" b="1"/>
        </a:p>
      </dgm:t>
    </dgm:pt>
    <dgm:pt modelId="{D66A33A6-EEC5-AD4F-A3E0-A668CF72C3A9}" type="sibTrans" cxnId="{99D7ACB3-B278-9C44-99F2-97EE5DAA5A1A}">
      <dgm:prSet/>
      <dgm:spPr/>
      <dgm:t>
        <a:bodyPr/>
        <a:lstStyle/>
        <a:p>
          <a:endParaRPr lang="ru-RU" b="1"/>
        </a:p>
      </dgm:t>
    </dgm:pt>
    <dgm:pt modelId="{E54017A3-816B-A64C-8FB2-110B7CD154D8}">
      <dgm:prSet phldrT="[Текст]"/>
      <dgm:spPr/>
      <dgm:t>
        <a:bodyPr/>
        <a:lstStyle/>
        <a:p>
          <a:r>
            <a:rPr lang="ru-RU" b="1" dirty="0" smtClean="0"/>
            <a:t>Отчетность</a:t>
          </a:r>
          <a:endParaRPr lang="ru-RU" b="1" dirty="0"/>
        </a:p>
      </dgm:t>
    </dgm:pt>
    <dgm:pt modelId="{3F839182-F103-E140-AE29-4B22B9219EA4}" type="parTrans" cxnId="{8780C286-729F-0549-ADAF-E69D3EFA37D4}">
      <dgm:prSet/>
      <dgm:spPr/>
      <dgm:t>
        <a:bodyPr/>
        <a:lstStyle/>
        <a:p>
          <a:endParaRPr lang="ru-RU" b="1"/>
        </a:p>
      </dgm:t>
    </dgm:pt>
    <dgm:pt modelId="{59B0CC35-251B-A24A-ACC5-E5D14A5BC7C8}" type="sibTrans" cxnId="{8780C286-729F-0549-ADAF-E69D3EFA37D4}">
      <dgm:prSet/>
      <dgm:spPr/>
      <dgm:t>
        <a:bodyPr/>
        <a:lstStyle/>
        <a:p>
          <a:endParaRPr lang="ru-RU" b="1"/>
        </a:p>
      </dgm:t>
    </dgm:pt>
    <dgm:pt modelId="{924A7198-7C4B-9A46-BD3E-90AB84CB222C}">
      <dgm:prSet phldrT="[Текст]"/>
      <dgm:spPr/>
      <dgm:t>
        <a:bodyPr/>
        <a:lstStyle/>
        <a:p>
          <a:r>
            <a:rPr lang="ru-RU" b="1" dirty="0" smtClean="0"/>
            <a:t>Хранение документов</a:t>
          </a:r>
          <a:endParaRPr lang="ru-RU" b="1" dirty="0"/>
        </a:p>
      </dgm:t>
    </dgm:pt>
    <dgm:pt modelId="{739F50E9-35E8-784E-B6FE-0A1D808EBD63}" type="parTrans" cxnId="{AEB848CA-6C03-2B42-AE7F-821ACD6F815E}">
      <dgm:prSet/>
      <dgm:spPr/>
      <dgm:t>
        <a:bodyPr/>
        <a:lstStyle/>
        <a:p>
          <a:endParaRPr lang="ru-RU" b="1"/>
        </a:p>
      </dgm:t>
    </dgm:pt>
    <dgm:pt modelId="{F282F6BA-4DED-E243-8BC6-578DD3E1382C}" type="sibTrans" cxnId="{AEB848CA-6C03-2B42-AE7F-821ACD6F815E}">
      <dgm:prSet/>
      <dgm:spPr/>
      <dgm:t>
        <a:bodyPr/>
        <a:lstStyle/>
        <a:p>
          <a:endParaRPr lang="ru-RU" b="1"/>
        </a:p>
      </dgm:t>
    </dgm:pt>
    <dgm:pt modelId="{3FD49897-27C0-944F-BF71-ECDFC25C2874}" type="pres">
      <dgm:prSet presAssocID="{C0CFE4E3-EA7E-F047-90AE-DECD454F86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C9FCBA-BEE1-604E-9232-5D1E82973E5C}" type="pres">
      <dgm:prSet presAssocID="{FB15C468-486E-1548-9660-BAD2888C976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BB3BF-BBA6-B24F-A156-85268B141988}" type="pres">
      <dgm:prSet presAssocID="{DF4CE84F-1E64-AF48-9520-30C49607A688}" presName="spacer" presStyleCnt="0"/>
      <dgm:spPr/>
    </dgm:pt>
    <dgm:pt modelId="{5C46892E-4FD5-3C44-99EF-AFE7C77E6FD2}" type="pres">
      <dgm:prSet presAssocID="{4F70DCCF-2052-834F-959C-EEFE598E21B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1935B-5DB9-BC43-988C-5C5569E9A59A}" type="pres">
      <dgm:prSet presAssocID="{75FD1C1B-BE57-1448-A030-6569E09216F0}" presName="spacer" presStyleCnt="0"/>
      <dgm:spPr/>
    </dgm:pt>
    <dgm:pt modelId="{B57211B2-D19F-DF48-B199-AD6437539347}" type="pres">
      <dgm:prSet presAssocID="{826042CB-65B6-5F43-A44A-C6BFC7C9867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F75A5-3FA7-E945-B4CC-49866B561B89}" type="pres">
      <dgm:prSet presAssocID="{D66A33A6-EEC5-AD4F-A3E0-A668CF72C3A9}" presName="spacer" presStyleCnt="0"/>
      <dgm:spPr/>
    </dgm:pt>
    <dgm:pt modelId="{975A5AAC-3EA8-5D41-BA63-E86864D48A37}" type="pres">
      <dgm:prSet presAssocID="{E54017A3-816B-A64C-8FB2-110B7CD154D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1F66F-815D-8A41-BE8A-BEBEC207BA68}" type="pres">
      <dgm:prSet presAssocID="{59B0CC35-251B-A24A-ACC5-E5D14A5BC7C8}" presName="spacer" presStyleCnt="0"/>
      <dgm:spPr/>
    </dgm:pt>
    <dgm:pt modelId="{F24BB4E5-BD39-1A41-BD92-D8632A5F8E8E}" type="pres">
      <dgm:prSet presAssocID="{924A7198-7C4B-9A46-BD3E-90AB84CB222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B848CA-6C03-2B42-AE7F-821ACD6F815E}" srcId="{C0CFE4E3-EA7E-F047-90AE-DECD454F8685}" destId="{924A7198-7C4B-9A46-BD3E-90AB84CB222C}" srcOrd="4" destOrd="0" parTransId="{739F50E9-35E8-784E-B6FE-0A1D808EBD63}" sibTransId="{F282F6BA-4DED-E243-8BC6-578DD3E1382C}"/>
    <dgm:cxn modelId="{5312D6D5-489D-7A4E-9F09-237B6B60C501}" type="presOf" srcId="{4F70DCCF-2052-834F-959C-EEFE598E21B7}" destId="{5C46892E-4FD5-3C44-99EF-AFE7C77E6FD2}" srcOrd="0" destOrd="0" presId="urn:microsoft.com/office/officeart/2005/8/layout/vList2"/>
    <dgm:cxn modelId="{F06AD9E3-D91B-2C48-BA51-B742A1DB930F}" type="presOf" srcId="{FB15C468-486E-1548-9660-BAD2888C976A}" destId="{6EC9FCBA-BEE1-604E-9232-5D1E82973E5C}" srcOrd="0" destOrd="0" presId="urn:microsoft.com/office/officeart/2005/8/layout/vList2"/>
    <dgm:cxn modelId="{9422A4C0-46C3-9C45-856B-19F8B5F10DA6}" srcId="{C0CFE4E3-EA7E-F047-90AE-DECD454F8685}" destId="{FB15C468-486E-1548-9660-BAD2888C976A}" srcOrd="0" destOrd="0" parTransId="{238AB657-65A7-774F-A230-5C5EE91ECE59}" sibTransId="{DF4CE84F-1E64-AF48-9520-30C49607A688}"/>
    <dgm:cxn modelId="{F81212A5-9B44-A14C-8995-0DF68C33A91B}" type="presOf" srcId="{E54017A3-816B-A64C-8FB2-110B7CD154D8}" destId="{975A5AAC-3EA8-5D41-BA63-E86864D48A37}" srcOrd="0" destOrd="0" presId="urn:microsoft.com/office/officeart/2005/8/layout/vList2"/>
    <dgm:cxn modelId="{78647052-A627-994B-BF15-296393CD8555}" type="presOf" srcId="{C0CFE4E3-EA7E-F047-90AE-DECD454F8685}" destId="{3FD49897-27C0-944F-BF71-ECDFC25C2874}" srcOrd="0" destOrd="0" presId="urn:microsoft.com/office/officeart/2005/8/layout/vList2"/>
    <dgm:cxn modelId="{D383F531-C6A5-4F45-BE2D-E31FE1411347}" type="presOf" srcId="{924A7198-7C4B-9A46-BD3E-90AB84CB222C}" destId="{F24BB4E5-BD39-1A41-BD92-D8632A5F8E8E}" srcOrd="0" destOrd="0" presId="urn:microsoft.com/office/officeart/2005/8/layout/vList2"/>
    <dgm:cxn modelId="{99D7ACB3-B278-9C44-99F2-97EE5DAA5A1A}" srcId="{C0CFE4E3-EA7E-F047-90AE-DECD454F8685}" destId="{826042CB-65B6-5F43-A44A-C6BFC7C9867B}" srcOrd="2" destOrd="0" parTransId="{A4F99C6E-E5FF-C54B-9072-A6779EA67963}" sibTransId="{D66A33A6-EEC5-AD4F-A3E0-A668CF72C3A9}"/>
    <dgm:cxn modelId="{F9C90B00-D8E9-2142-8EAA-A2A4E8484355}" type="presOf" srcId="{826042CB-65B6-5F43-A44A-C6BFC7C9867B}" destId="{B57211B2-D19F-DF48-B199-AD6437539347}" srcOrd="0" destOrd="0" presId="urn:microsoft.com/office/officeart/2005/8/layout/vList2"/>
    <dgm:cxn modelId="{18FC17AA-45EA-2641-AB80-2B6598DB8B90}" srcId="{C0CFE4E3-EA7E-F047-90AE-DECD454F8685}" destId="{4F70DCCF-2052-834F-959C-EEFE598E21B7}" srcOrd="1" destOrd="0" parTransId="{DFB494C5-5AC1-AA43-AD99-858231168F3B}" sibTransId="{75FD1C1B-BE57-1448-A030-6569E09216F0}"/>
    <dgm:cxn modelId="{8780C286-729F-0549-ADAF-E69D3EFA37D4}" srcId="{C0CFE4E3-EA7E-F047-90AE-DECD454F8685}" destId="{E54017A3-816B-A64C-8FB2-110B7CD154D8}" srcOrd="3" destOrd="0" parTransId="{3F839182-F103-E140-AE29-4B22B9219EA4}" sibTransId="{59B0CC35-251B-A24A-ACC5-E5D14A5BC7C8}"/>
    <dgm:cxn modelId="{2E9CFE15-42DC-7842-9F00-D07181272771}" type="presParOf" srcId="{3FD49897-27C0-944F-BF71-ECDFC25C2874}" destId="{6EC9FCBA-BEE1-604E-9232-5D1E82973E5C}" srcOrd="0" destOrd="0" presId="urn:microsoft.com/office/officeart/2005/8/layout/vList2"/>
    <dgm:cxn modelId="{71318ECC-DB1F-ED4F-A384-7057FC5DB29C}" type="presParOf" srcId="{3FD49897-27C0-944F-BF71-ECDFC25C2874}" destId="{908BB3BF-BBA6-B24F-A156-85268B141988}" srcOrd="1" destOrd="0" presId="urn:microsoft.com/office/officeart/2005/8/layout/vList2"/>
    <dgm:cxn modelId="{84C95D20-22BB-5841-95C0-585FB63FEFE4}" type="presParOf" srcId="{3FD49897-27C0-944F-BF71-ECDFC25C2874}" destId="{5C46892E-4FD5-3C44-99EF-AFE7C77E6FD2}" srcOrd="2" destOrd="0" presId="urn:microsoft.com/office/officeart/2005/8/layout/vList2"/>
    <dgm:cxn modelId="{D589F01B-09D6-AB49-A97F-95755931115D}" type="presParOf" srcId="{3FD49897-27C0-944F-BF71-ECDFC25C2874}" destId="{F241935B-5DB9-BC43-988C-5C5569E9A59A}" srcOrd="3" destOrd="0" presId="urn:microsoft.com/office/officeart/2005/8/layout/vList2"/>
    <dgm:cxn modelId="{C9BD9F9F-D70F-D240-A508-2610F6164929}" type="presParOf" srcId="{3FD49897-27C0-944F-BF71-ECDFC25C2874}" destId="{B57211B2-D19F-DF48-B199-AD6437539347}" srcOrd="4" destOrd="0" presId="urn:microsoft.com/office/officeart/2005/8/layout/vList2"/>
    <dgm:cxn modelId="{977C863F-0616-D041-8BC5-AFF2F80ADB1B}" type="presParOf" srcId="{3FD49897-27C0-944F-BF71-ECDFC25C2874}" destId="{D7EF75A5-3FA7-E945-B4CC-49866B561B89}" srcOrd="5" destOrd="0" presId="urn:microsoft.com/office/officeart/2005/8/layout/vList2"/>
    <dgm:cxn modelId="{0B1E2D5D-26CD-F146-9102-0D47259264B6}" type="presParOf" srcId="{3FD49897-27C0-944F-BF71-ECDFC25C2874}" destId="{975A5AAC-3EA8-5D41-BA63-E86864D48A37}" srcOrd="6" destOrd="0" presId="urn:microsoft.com/office/officeart/2005/8/layout/vList2"/>
    <dgm:cxn modelId="{07A57D7C-46F4-6B43-BA60-ADC585062948}" type="presParOf" srcId="{3FD49897-27C0-944F-BF71-ECDFC25C2874}" destId="{AE91F66F-815D-8A41-BE8A-BEBEC207BA68}" srcOrd="7" destOrd="0" presId="urn:microsoft.com/office/officeart/2005/8/layout/vList2"/>
    <dgm:cxn modelId="{8D78F93A-E86F-3549-B0DF-A3F5465EB4EA}" type="presParOf" srcId="{3FD49897-27C0-944F-BF71-ECDFC25C2874}" destId="{F24BB4E5-BD39-1A41-BD92-D8632A5F8E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9A85FD-B638-9D4B-AFFC-5623DBC1841D}" type="doc">
      <dgm:prSet loTypeId="urn:microsoft.com/office/officeart/2005/8/layout/default#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AA8A9C-EB76-D747-B1A5-11C5E2E2C478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Облачный сервис (24х7)</a:t>
          </a:r>
          <a:endParaRPr lang="en-US" b="1" dirty="0">
            <a:solidFill>
              <a:schemeClr val="bg1"/>
            </a:solidFill>
          </a:endParaRPr>
        </a:p>
      </dgm:t>
    </dgm:pt>
    <dgm:pt modelId="{EA186DAB-3FB4-2745-8009-82863AABC112}" type="parTrans" cxnId="{36111F6E-7470-4649-8759-60F5D70B16C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5F267D9-5920-504A-A109-8AF0A024EA14}" type="sibTrans" cxnId="{36111F6E-7470-4649-8759-60F5D70B16C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74DD377-F03D-C148-B778-FD5EBD43C531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Не требуется дополнительное ПО</a:t>
          </a:r>
          <a:endParaRPr lang="en-US" b="1" dirty="0">
            <a:solidFill>
              <a:schemeClr val="bg1"/>
            </a:solidFill>
          </a:endParaRPr>
        </a:p>
      </dgm:t>
    </dgm:pt>
    <dgm:pt modelId="{2C87E119-2B81-D540-A629-5CBD68B9467A}" type="parTrans" cxnId="{BC5EB9C9-D17F-564B-B02C-688C8DF15EAB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3828CAE-569A-2243-A81F-D6DE44450462}" type="sibTrans" cxnId="{BC5EB9C9-D17F-564B-B02C-688C8DF15EAB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DA882E2-C13E-E349-B759-3A144976AD37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Полностью электронное взаимодействие</a:t>
          </a:r>
          <a:endParaRPr lang="en-US" b="1" dirty="0">
            <a:solidFill>
              <a:schemeClr val="bg1"/>
            </a:solidFill>
          </a:endParaRPr>
        </a:p>
      </dgm:t>
    </dgm:pt>
    <dgm:pt modelId="{9247B690-ECF6-C049-ADD4-46472C010650}" type="parTrans" cxnId="{574C0287-47B7-2D49-9D81-63F3B46D61C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5A1950C-67EB-FC4D-B8B5-39CC95572381}" type="sibTrans" cxnId="{574C0287-47B7-2D49-9D81-63F3B46D61C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8593E4E-05DB-2D4C-A2D1-8C0402B98F1D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Единое рабочее место</a:t>
          </a:r>
          <a:endParaRPr lang="en-US" b="1" dirty="0">
            <a:solidFill>
              <a:schemeClr val="bg1"/>
            </a:solidFill>
          </a:endParaRPr>
        </a:p>
      </dgm:t>
    </dgm:pt>
    <dgm:pt modelId="{956939D9-697D-C840-9910-0F360C28820E}" type="parTrans" cxnId="{D67F85AE-DE21-DF49-A6C6-919E4FBF242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B29E3BC-564F-854B-8FF1-34356E5C39E2}" type="sibTrans" cxnId="{D67F85AE-DE21-DF49-A6C6-919E4FBF242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C1925E-4331-5249-B00E-76C4203442E9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Мониторинг всех параметров</a:t>
          </a:r>
          <a:endParaRPr lang="en-US" b="1" dirty="0">
            <a:solidFill>
              <a:schemeClr val="bg1"/>
            </a:solidFill>
          </a:endParaRPr>
        </a:p>
      </dgm:t>
    </dgm:pt>
    <dgm:pt modelId="{08FE64DB-9499-EB44-9D72-88148B6A7690}" type="parTrans" cxnId="{02FF9555-6F93-7F43-9AF1-606A0CF8AC6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601D030-1D1B-9A4E-966F-BCADB1DD33B3}" type="sibTrans" cxnId="{02FF9555-6F93-7F43-9AF1-606A0CF8AC6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11802FC-99EC-CF4F-A149-8D3AA2EFC181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Отчеты в реальном времени</a:t>
          </a:r>
          <a:endParaRPr lang="en-US" b="1" dirty="0">
            <a:solidFill>
              <a:schemeClr val="bg1"/>
            </a:solidFill>
          </a:endParaRPr>
        </a:p>
      </dgm:t>
    </dgm:pt>
    <dgm:pt modelId="{0DE3EF08-9593-CA4B-BC0F-9F0304948857}" type="parTrans" cxnId="{6637C711-8BFB-124B-8899-CEB357658CB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421546-EEE0-2545-A025-F65119E4134D}" type="sibTrans" cxnId="{6637C711-8BFB-124B-8899-CEB357658CB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530FB41-DB3B-A342-82A5-F6746D0E26EC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История работы по стандарту</a:t>
          </a:r>
        </a:p>
      </dgm:t>
    </dgm:pt>
    <dgm:pt modelId="{D385DF9B-C9FF-5443-A06A-EC765D4C3446}" type="parTrans" cxnId="{08B81C24-213C-BF48-9559-FC44AE1C8BA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F87818D-ADB5-B049-B9FF-86632319DBA5}" type="sibTrans" cxnId="{08B81C24-213C-BF48-9559-FC44AE1C8BA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3954A63-1377-724C-B954-0AC94F184A67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Гибкая настройка процессов</a:t>
          </a:r>
        </a:p>
      </dgm:t>
    </dgm:pt>
    <dgm:pt modelId="{A3D1ED5C-A073-7946-B1CA-5578DB62548F}" type="parTrans" cxnId="{3638DC36-52FA-3748-BE69-804639EDF49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251AED3-5D8A-AC40-AFB3-D9EF1A5AD002}" type="sibTrans" cxnId="{3638DC36-52FA-3748-BE69-804639EDF49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538F442-DFA6-E04D-A376-A7FCA61D8D4E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Новые виды нормативных документов</a:t>
          </a:r>
        </a:p>
      </dgm:t>
    </dgm:pt>
    <dgm:pt modelId="{22F45921-87E0-4245-B3C9-DAE25A0071C8}" type="parTrans" cxnId="{F69C7A22-E3FE-5F4C-92BD-7C1690C3367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EDDAEC5-C7EA-064A-969D-0B31669E4042}" type="sibTrans" cxnId="{F69C7A22-E3FE-5F4C-92BD-7C1690C3367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65BF8D0-5FAA-4347-ADBC-A288A0272D97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Хранение всех документов</a:t>
          </a:r>
          <a:endParaRPr lang="en-US" b="1" dirty="0">
            <a:solidFill>
              <a:schemeClr val="bg1"/>
            </a:solidFill>
          </a:endParaRPr>
        </a:p>
      </dgm:t>
    </dgm:pt>
    <dgm:pt modelId="{B3FF6FC9-73BF-384A-9480-DE188C0A5448}" type="parTrans" cxnId="{D81B6F23-5F6A-6E47-B104-74DEB610329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ED2A0C1-EE1A-E44B-A2B4-4C3EDCC71C88}" type="sibTrans" cxnId="{D81B6F23-5F6A-6E47-B104-74DEB610329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C192BC4-8157-A841-9919-4C536C0777A1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Управление всем жизненным циклом разработки</a:t>
          </a:r>
          <a:endParaRPr lang="en-US" b="1" dirty="0">
            <a:solidFill>
              <a:schemeClr val="bg1"/>
            </a:solidFill>
          </a:endParaRPr>
        </a:p>
      </dgm:t>
    </dgm:pt>
    <dgm:pt modelId="{08B5B881-C684-D54B-9571-3BD206E98652}" type="parTrans" cxnId="{476783BC-C2E2-2E42-9E6B-5661B9DF2AFC}">
      <dgm:prSet/>
      <dgm:spPr/>
      <dgm:t>
        <a:bodyPr/>
        <a:lstStyle/>
        <a:p>
          <a:endParaRPr lang="ru-RU"/>
        </a:p>
      </dgm:t>
    </dgm:pt>
    <dgm:pt modelId="{11D76B93-E84D-024F-90E3-F597FD5CEDED}" type="sibTrans" cxnId="{476783BC-C2E2-2E42-9E6B-5661B9DF2AFC}">
      <dgm:prSet/>
      <dgm:spPr/>
      <dgm:t>
        <a:bodyPr/>
        <a:lstStyle/>
        <a:p>
          <a:endParaRPr lang="ru-RU"/>
        </a:p>
      </dgm:t>
    </dgm:pt>
    <dgm:pt modelId="{0DFC4B25-3005-E44E-BBB0-3C3BFD152BA3}">
      <dgm:prSet/>
      <dgm:spPr/>
      <dgm:t>
        <a:bodyPr/>
        <a:lstStyle/>
        <a:p>
          <a:r>
            <a:rPr lang="ru-RU" b="1" dirty="0" smtClean="0"/>
            <a:t>Автоматическое формирование планов разработки</a:t>
          </a:r>
          <a:endParaRPr lang="ru-RU" b="1" dirty="0"/>
        </a:p>
      </dgm:t>
    </dgm:pt>
    <dgm:pt modelId="{12AFFA70-8DE6-5144-B923-E36E3A6ACD3D}" type="parTrans" cxnId="{2111A66D-3DDA-B14E-8FE8-860E1E1028C3}">
      <dgm:prSet/>
      <dgm:spPr/>
      <dgm:t>
        <a:bodyPr/>
        <a:lstStyle/>
        <a:p>
          <a:endParaRPr lang="ru-RU"/>
        </a:p>
      </dgm:t>
    </dgm:pt>
    <dgm:pt modelId="{781F23C5-ED7A-1445-AC5F-4146FE965713}" type="sibTrans" cxnId="{2111A66D-3DDA-B14E-8FE8-860E1E1028C3}">
      <dgm:prSet/>
      <dgm:spPr/>
      <dgm:t>
        <a:bodyPr/>
        <a:lstStyle/>
        <a:p>
          <a:endParaRPr lang="ru-RU"/>
        </a:p>
      </dgm:t>
    </dgm:pt>
    <dgm:pt modelId="{FFF62708-343A-AC4E-B268-2EEC64F3E089}" type="pres">
      <dgm:prSet presAssocID="{F79A85FD-B638-9D4B-AFFC-5623DBC184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5BDABE-63EE-CF4A-896B-36E287DA872E}" type="pres">
      <dgm:prSet presAssocID="{2C192BC4-8157-A841-9919-4C536C0777A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696B9-F866-0540-9873-06D5BDBC1EC0}" type="pres">
      <dgm:prSet presAssocID="{11D76B93-E84D-024F-90E3-F597FD5CEDED}" presName="sibTrans" presStyleCnt="0"/>
      <dgm:spPr/>
    </dgm:pt>
    <dgm:pt modelId="{795C1D3A-D8DD-CC48-9453-A8D7CB69B539}" type="pres">
      <dgm:prSet presAssocID="{0DFC4B25-3005-E44E-BBB0-3C3BFD152BA3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7BFB2-DF9A-4544-9D90-78732F663F9B}" type="pres">
      <dgm:prSet presAssocID="{781F23C5-ED7A-1445-AC5F-4146FE965713}" presName="sibTrans" presStyleCnt="0"/>
      <dgm:spPr/>
    </dgm:pt>
    <dgm:pt modelId="{791B5DDA-B0E5-3747-90BB-7C79E22AF089}" type="pres">
      <dgm:prSet presAssocID="{C7C1925E-4331-5249-B00E-76C4203442E9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C1888-E0ED-474F-BFC3-AC25C75EF9F4}" type="pres">
      <dgm:prSet presAssocID="{7601D030-1D1B-9A4E-966F-BCADB1DD33B3}" presName="sibTrans" presStyleCnt="0"/>
      <dgm:spPr/>
    </dgm:pt>
    <dgm:pt modelId="{B9CFA051-D8E4-FA4C-9FD2-7B73FB48D297}" type="pres">
      <dgm:prSet presAssocID="{711802FC-99EC-CF4F-A149-8D3AA2EFC181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150FB-555A-944A-ABAB-5886BA42D5BA}" type="pres">
      <dgm:prSet presAssocID="{E4421546-EEE0-2545-A025-F65119E4134D}" presName="sibTrans" presStyleCnt="0"/>
      <dgm:spPr/>
    </dgm:pt>
    <dgm:pt modelId="{2B277E8C-72CA-FE45-9BEE-5EED7D4DBFFE}" type="pres">
      <dgm:prSet presAssocID="{4DA882E2-C13E-E349-B759-3A144976AD37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D2DC2-F2B8-FA43-84CD-9E8D39DD487D}" type="pres">
      <dgm:prSet presAssocID="{55A1950C-67EB-FC4D-B8B5-39CC95572381}" presName="sibTrans" presStyleCnt="0"/>
      <dgm:spPr/>
    </dgm:pt>
    <dgm:pt modelId="{5798EDA8-0FA4-3E43-9540-F75005900B1D}" type="pres">
      <dgm:prSet presAssocID="{965BF8D0-5FAA-4347-ADBC-A288A0272D97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00776-0061-4C4D-92C2-4D74B135125A}" type="pres">
      <dgm:prSet presAssocID="{7ED2A0C1-EE1A-E44B-A2B4-4C3EDCC71C88}" presName="sibTrans" presStyleCnt="0"/>
      <dgm:spPr/>
    </dgm:pt>
    <dgm:pt modelId="{D9BFBB89-B82D-2744-89B9-FB7B12C8535E}" type="pres">
      <dgm:prSet presAssocID="{C8593E4E-05DB-2D4C-A2D1-8C0402B98F1D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88819-9FBF-3D49-9464-86A3989F22C3}" type="pres">
      <dgm:prSet presAssocID="{DB29E3BC-564F-854B-8FF1-34356E5C39E2}" presName="sibTrans" presStyleCnt="0"/>
      <dgm:spPr/>
    </dgm:pt>
    <dgm:pt modelId="{42C1B01A-D631-1C45-B0E2-008CB3852F91}" type="pres">
      <dgm:prSet presAssocID="{3530FB41-DB3B-A342-82A5-F6746D0E26EC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C5A9A-8D17-3A4C-9500-D5E3DCC1ADC1}" type="pres">
      <dgm:prSet presAssocID="{AF87818D-ADB5-B049-B9FF-86632319DBA5}" presName="sibTrans" presStyleCnt="0"/>
      <dgm:spPr/>
    </dgm:pt>
    <dgm:pt modelId="{87814E0A-2898-D544-A401-62EA7EC3A798}" type="pres">
      <dgm:prSet presAssocID="{B2AA8A9C-EB76-D747-B1A5-11C5E2E2C478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43CF5-2E45-194A-83F7-BE7895982E93}" type="pres">
      <dgm:prSet presAssocID="{D5F267D9-5920-504A-A109-8AF0A024EA14}" presName="sibTrans" presStyleCnt="0"/>
      <dgm:spPr/>
    </dgm:pt>
    <dgm:pt modelId="{F27B79C2-E716-A74F-8D52-6F77AAD31F58}" type="pres">
      <dgm:prSet presAssocID="{574DD377-F03D-C148-B778-FD5EBD43C531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DF82A-16EF-E549-AA56-13C83DF03E65}" type="pres">
      <dgm:prSet presAssocID="{83828CAE-569A-2243-A81F-D6DE44450462}" presName="sibTrans" presStyleCnt="0"/>
      <dgm:spPr/>
    </dgm:pt>
    <dgm:pt modelId="{70CC4217-7152-1842-877A-E0DE3F1E4BA0}" type="pres">
      <dgm:prSet presAssocID="{B3954A63-1377-724C-B954-0AC94F184A67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3671F-7F8E-3148-808A-1302CF91E82B}" type="pres">
      <dgm:prSet presAssocID="{3251AED3-5D8A-AC40-AFB3-D9EF1A5AD002}" presName="sibTrans" presStyleCnt="0"/>
      <dgm:spPr/>
    </dgm:pt>
    <dgm:pt modelId="{1E18C0F7-6667-FD4E-981D-1A65B97F2FD1}" type="pres">
      <dgm:prSet presAssocID="{3538F442-DFA6-E04D-A376-A7FCA61D8D4E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9C7A22-E3FE-5F4C-92BD-7C1690C33673}" srcId="{F79A85FD-B638-9D4B-AFFC-5623DBC1841D}" destId="{3538F442-DFA6-E04D-A376-A7FCA61D8D4E}" srcOrd="11" destOrd="0" parTransId="{22F45921-87E0-4245-B3C9-DAE25A0071C8}" sibTransId="{DEDDAEC5-C7EA-064A-969D-0B31669E4042}"/>
    <dgm:cxn modelId="{574C0287-47B7-2D49-9D81-63F3B46D61C1}" srcId="{F79A85FD-B638-9D4B-AFFC-5623DBC1841D}" destId="{4DA882E2-C13E-E349-B759-3A144976AD37}" srcOrd="4" destOrd="0" parTransId="{9247B690-ECF6-C049-ADD4-46472C010650}" sibTransId="{55A1950C-67EB-FC4D-B8B5-39CC95572381}"/>
    <dgm:cxn modelId="{1AB9081F-0B31-D346-A244-60F5702EB64F}" type="presOf" srcId="{711802FC-99EC-CF4F-A149-8D3AA2EFC181}" destId="{B9CFA051-D8E4-FA4C-9FD2-7B73FB48D297}" srcOrd="0" destOrd="0" presId="urn:microsoft.com/office/officeart/2005/8/layout/default#2"/>
    <dgm:cxn modelId="{2111A66D-3DDA-B14E-8FE8-860E1E1028C3}" srcId="{F79A85FD-B638-9D4B-AFFC-5623DBC1841D}" destId="{0DFC4B25-3005-E44E-BBB0-3C3BFD152BA3}" srcOrd="1" destOrd="0" parTransId="{12AFFA70-8DE6-5144-B923-E36E3A6ACD3D}" sibTransId="{781F23C5-ED7A-1445-AC5F-4146FE965713}"/>
    <dgm:cxn modelId="{19B0E651-A0D8-544E-8C29-1B27CA6DB687}" type="presOf" srcId="{C7C1925E-4331-5249-B00E-76C4203442E9}" destId="{791B5DDA-B0E5-3747-90BB-7C79E22AF089}" srcOrd="0" destOrd="0" presId="urn:microsoft.com/office/officeart/2005/8/layout/default#2"/>
    <dgm:cxn modelId="{D81B6F23-5F6A-6E47-B104-74DEB610329F}" srcId="{F79A85FD-B638-9D4B-AFFC-5623DBC1841D}" destId="{965BF8D0-5FAA-4347-ADBC-A288A0272D97}" srcOrd="5" destOrd="0" parTransId="{B3FF6FC9-73BF-384A-9480-DE188C0A5448}" sibTransId="{7ED2A0C1-EE1A-E44B-A2B4-4C3EDCC71C88}"/>
    <dgm:cxn modelId="{BC5EB9C9-D17F-564B-B02C-688C8DF15EAB}" srcId="{F79A85FD-B638-9D4B-AFFC-5623DBC1841D}" destId="{574DD377-F03D-C148-B778-FD5EBD43C531}" srcOrd="9" destOrd="0" parTransId="{2C87E119-2B81-D540-A629-5CBD68B9467A}" sibTransId="{83828CAE-569A-2243-A81F-D6DE44450462}"/>
    <dgm:cxn modelId="{6637C711-8BFB-124B-8899-CEB357658CBE}" srcId="{F79A85FD-B638-9D4B-AFFC-5623DBC1841D}" destId="{711802FC-99EC-CF4F-A149-8D3AA2EFC181}" srcOrd="3" destOrd="0" parTransId="{0DE3EF08-9593-CA4B-BC0F-9F0304948857}" sibTransId="{E4421546-EEE0-2545-A025-F65119E4134D}"/>
    <dgm:cxn modelId="{F9F88A51-D9A3-7649-B438-8FF7970E2C83}" type="presOf" srcId="{0DFC4B25-3005-E44E-BBB0-3C3BFD152BA3}" destId="{795C1D3A-D8DD-CC48-9453-A8D7CB69B539}" srcOrd="0" destOrd="0" presId="urn:microsoft.com/office/officeart/2005/8/layout/default#2"/>
    <dgm:cxn modelId="{01987A83-D772-5543-AFD5-A45758DEB830}" type="presOf" srcId="{F79A85FD-B638-9D4B-AFFC-5623DBC1841D}" destId="{FFF62708-343A-AC4E-B268-2EEC64F3E089}" srcOrd="0" destOrd="0" presId="urn:microsoft.com/office/officeart/2005/8/layout/default#2"/>
    <dgm:cxn modelId="{660465E8-79A0-0D4B-95FD-8434AE62DB43}" type="presOf" srcId="{C8593E4E-05DB-2D4C-A2D1-8C0402B98F1D}" destId="{D9BFBB89-B82D-2744-89B9-FB7B12C8535E}" srcOrd="0" destOrd="0" presId="urn:microsoft.com/office/officeart/2005/8/layout/default#2"/>
    <dgm:cxn modelId="{ED2E27E6-9549-A54D-B350-B45C20731B12}" type="presOf" srcId="{B2AA8A9C-EB76-D747-B1A5-11C5E2E2C478}" destId="{87814E0A-2898-D544-A401-62EA7EC3A798}" srcOrd="0" destOrd="0" presId="urn:microsoft.com/office/officeart/2005/8/layout/default#2"/>
    <dgm:cxn modelId="{F21345EB-723D-414B-A10D-DAC723F17338}" type="presOf" srcId="{574DD377-F03D-C148-B778-FD5EBD43C531}" destId="{F27B79C2-E716-A74F-8D52-6F77AAD31F58}" srcOrd="0" destOrd="0" presId="urn:microsoft.com/office/officeart/2005/8/layout/default#2"/>
    <dgm:cxn modelId="{F6965878-5C81-FE4D-95E5-FBE5CDDB2C3B}" type="presOf" srcId="{B3954A63-1377-724C-B954-0AC94F184A67}" destId="{70CC4217-7152-1842-877A-E0DE3F1E4BA0}" srcOrd="0" destOrd="0" presId="urn:microsoft.com/office/officeart/2005/8/layout/default#2"/>
    <dgm:cxn modelId="{08B81C24-213C-BF48-9559-FC44AE1C8BA0}" srcId="{F79A85FD-B638-9D4B-AFFC-5623DBC1841D}" destId="{3530FB41-DB3B-A342-82A5-F6746D0E26EC}" srcOrd="7" destOrd="0" parTransId="{D385DF9B-C9FF-5443-A06A-EC765D4C3446}" sibTransId="{AF87818D-ADB5-B049-B9FF-86632319DBA5}"/>
    <dgm:cxn modelId="{D67F85AE-DE21-DF49-A6C6-919E4FBF2429}" srcId="{F79A85FD-B638-9D4B-AFFC-5623DBC1841D}" destId="{C8593E4E-05DB-2D4C-A2D1-8C0402B98F1D}" srcOrd="6" destOrd="0" parTransId="{956939D9-697D-C840-9910-0F360C28820E}" sibTransId="{DB29E3BC-564F-854B-8FF1-34356E5C39E2}"/>
    <dgm:cxn modelId="{CDE35298-44C9-4D4C-9A17-5BED58052E32}" type="presOf" srcId="{4DA882E2-C13E-E349-B759-3A144976AD37}" destId="{2B277E8C-72CA-FE45-9BEE-5EED7D4DBFFE}" srcOrd="0" destOrd="0" presId="urn:microsoft.com/office/officeart/2005/8/layout/default#2"/>
    <dgm:cxn modelId="{C2F42732-EADC-4A4A-BF48-5335D31C1D08}" type="presOf" srcId="{965BF8D0-5FAA-4347-ADBC-A288A0272D97}" destId="{5798EDA8-0FA4-3E43-9540-F75005900B1D}" srcOrd="0" destOrd="0" presId="urn:microsoft.com/office/officeart/2005/8/layout/default#2"/>
    <dgm:cxn modelId="{02FF9555-6F93-7F43-9AF1-606A0CF8AC69}" srcId="{F79A85FD-B638-9D4B-AFFC-5623DBC1841D}" destId="{C7C1925E-4331-5249-B00E-76C4203442E9}" srcOrd="2" destOrd="0" parTransId="{08FE64DB-9499-EB44-9D72-88148B6A7690}" sibTransId="{7601D030-1D1B-9A4E-966F-BCADB1DD33B3}"/>
    <dgm:cxn modelId="{CF06C4E9-DE07-5B45-9228-BBED6A113392}" type="presOf" srcId="{3530FB41-DB3B-A342-82A5-F6746D0E26EC}" destId="{42C1B01A-D631-1C45-B0E2-008CB3852F91}" srcOrd="0" destOrd="0" presId="urn:microsoft.com/office/officeart/2005/8/layout/default#2"/>
    <dgm:cxn modelId="{E5202B45-5B0E-B344-8289-33A2E9605B45}" type="presOf" srcId="{2C192BC4-8157-A841-9919-4C536C0777A1}" destId="{945BDABE-63EE-CF4A-896B-36E287DA872E}" srcOrd="0" destOrd="0" presId="urn:microsoft.com/office/officeart/2005/8/layout/default#2"/>
    <dgm:cxn modelId="{5B5CD259-FAFE-9F48-9151-53634994DA87}" type="presOf" srcId="{3538F442-DFA6-E04D-A376-A7FCA61D8D4E}" destId="{1E18C0F7-6667-FD4E-981D-1A65B97F2FD1}" srcOrd="0" destOrd="0" presId="urn:microsoft.com/office/officeart/2005/8/layout/default#2"/>
    <dgm:cxn modelId="{3638DC36-52FA-3748-BE69-804639EDF491}" srcId="{F79A85FD-B638-9D4B-AFFC-5623DBC1841D}" destId="{B3954A63-1377-724C-B954-0AC94F184A67}" srcOrd="10" destOrd="0" parTransId="{A3D1ED5C-A073-7946-B1CA-5578DB62548F}" sibTransId="{3251AED3-5D8A-AC40-AFB3-D9EF1A5AD002}"/>
    <dgm:cxn modelId="{36111F6E-7470-4649-8759-60F5D70B16CE}" srcId="{F79A85FD-B638-9D4B-AFFC-5623DBC1841D}" destId="{B2AA8A9C-EB76-D747-B1A5-11C5E2E2C478}" srcOrd="8" destOrd="0" parTransId="{EA186DAB-3FB4-2745-8009-82863AABC112}" sibTransId="{D5F267D9-5920-504A-A109-8AF0A024EA14}"/>
    <dgm:cxn modelId="{476783BC-C2E2-2E42-9E6B-5661B9DF2AFC}" srcId="{F79A85FD-B638-9D4B-AFFC-5623DBC1841D}" destId="{2C192BC4-8157-A841-9919-4C536C0777A1}" srcOrd="0" destOrd="0" parTransId="{08B5B881-C684-D54B-9571-3BD206E98652}" sibTransId="{11D76B93-E84D-024F-90E3-F597FD5CEDED}"/>
    <dgm:cxn modelId="{71908AD9-858C-D84D-A721-9BA135C15301}" type="presParOf" srcId="{FFF62708-343A-AC4E-B268-2EEC64F3E089}" destId="{945BDABE-63EE-CF4A-896B-36E287DA872E}" srcOrd="0" destOrd="0" presId="urn:microsoft.com/office/officeart/2005/8/layout/default#2"/>
    <dgm:cxn modelId="{F8113917-F617-C641-B988-868F42F89607}" type="presParOf" srcId="{FFF62708-343A-AC4E-B268-2EEC64F3E089}" destId="{804696B9-F866-0540-9873-06D5BDBC1EC0}" srcOrd="1" destOrd="0" presId="urn:microsoft.com/office/officeart/2005/8/layout/default#2"/>
    <dgm:cxn modelId="{206D3CC8-41E4-0047-8AEA-67A2719AE2D2}" type="presParOf" srcId="{FFF62708-343A-AC4E-B268-2EEC64F3E089}" destId="{795C1D3A-D8DD-CC48-9453-A8D7CB69B539}" srcOrd="2" destOrd="0" presId="urn:microsoft.com/office/officeart/2005/8/layout/default#2"/>
    <dgm:cxn modelId="{5926175E-FFE7-0741-800D-B04F7D49BA01}" type="presParOf" srcId="{FFF62708-343A-AC4E-B268-2EEC64F3E089}" destId="{7F97BFB2-DF9A-4544-9D90-78732F663F9B}" srcOrd="3" destOrd="0" presId="urn:microsoft.com/office/officeart/2005/8/layout/default#2"/>
    <dgm:cxn modelId="{455E8226-30A0-C946-BBEA-181358274C3D}" type="presParOf" srcId="{FFF62708-343A-AC4E-B268-2EEC64F3E089}" destId="{791B5DDA-B0E5-3747-90BB-7C79E22AF089}" srcOrd="4" destOrd="0" presId="urn:microsoft.com/office/officeart/2005/8/layout/default#2"/>
    <dgm:cxn modelId="{9E166CAD-C4BE-5E40-92D3-C9BBB19AD10E}" type="presParOf" srcId="{FFF62708-343A-AC4E-B268-2EEC64F3E089}" destId="{82AC1888-E0ED-474F-BFC3-AC25C75EF9F4}" srcOrd="5" destOrd="0" presId="urn:microsoft.com/office/officeart/2005/8/layout/default#2"/>
    <dgm:cxn modelId="{485FF5AA-67BF-034B-A5E7-CFC4CBBA7B2C}" type="presParOf" srcId="{FFF62708-343A-AC4E-B268-2EEC64F3E089}" destId="{B9CFA051-D8E4-FA4C-9FD2-7B73FB48D297}" srcOrd="6" destOrd="0" presId="urn:microsoft.com/office/officeart/2005/8/layout/default#2"/>
    <dgm:cxn modelId="{9DA66368-D646-944A-9CAC-FD61F8616558}" type="presParOf" srcId="{FFF62708-343A-AC4E-B268-2EEC64F3E089}" destId="{85F150FB-555A-944A-ABAB-5886BA42D5BA}" srcOrd="7" destOrd="0" presId="urn:microsoft.com/office/officeart/2005/8/layout/default#2"/>
    <dgm:cxn modelId="{5DFAC2A2-369D-5D42-A96C-EE8F335668EC}" type="presParOf" srcId="{FFF62708-343A-AC4E-B268-2EEC64F3E089}" destId="{2B277E8C-72CA-FE45-9BEE-5EED7D4DBFFE}" srcOrd="8" destOrd="0" presId="urn:microsoft.com/office/officeart/2005/8/layout/default#2"/>
    <dgm:cxn modelId="{84656931-1618-DA4A-9909-31E774184278}" type="presParOf" srcId="{FFF62708-343A-AC4E-B268-2EEC64F3E089}" destId="{D33D2DC2-F2B8-FA43-84CD-9E8D39DD487D}" srcOrd="9" destOrd="0" presId="urn:microsoft.com/office/officeart/2005/8/layout/default#2"/>
    <dgm:cxn modelId="{31D0856B-9B82-0146-B9A4-7257ED96BBAC}" type="presParOf" srcId="{FFF62708-343A-AC4E-B268-2EEC64F3E089}" destId="{5798EDA8-0FA4-3E43-9540-F75005900B1D}" srcOrd="10" destOrd="0" presId="urn:microsoft.com/office/officeart/2005/8/layout/default#2"/>
    <dgm:cxn modelId="{80C0084A-4DAA-874D-AC84-87E0D59745EF}" type="presParOf" srcId="{FFF62708-343A-AC4E-B268-2EEC64F3E089}" destId="{D3A00776-0061-4C4D-92C2-4D74B135125A}" srcOrd="11" destOrd="0" presId="urn:microsoft.com/office/officeart/2005/8/layout/default#2"/>
    <dgm:cxn modelId="{26F2038E-A6C8-1B4F-AC5F-761F52C6A547}" type="presParOf" srcId="{FFF62708-343A-AC4E-B268-2EEC64F3E089}" destId="{D9BFBB89-B82D-2744-89B9-FB7B12C8535E}" srcOrd="12" destOrd="0" presId="urn:microsoft.com/office/officeart/2005/8/layout/default#2"/>
    <dgm:cxn modelId="{D5931AB5-9E3F-B74C-95EA-DB48B02D11E2}" type="presParOf" srcId="{FFF62708-343A-AC4E-B268-2EEC64F3E089}" destId="{D2F88819-9FBF-3D49-9464-86A3989F22C3}" srcOrd="13" destOrd="0" presId="urn:microsoft.com/office/officeart/2005/8/layout/default#2"/>
    <dgm:cxn modelId="{09F00D9A-F966-5945-8C6A-3C28E451CB5F}" type="presParOf" srcId="{FFF62708-343A-AC4E-B268-2EEC64F3E089}" destId="{42C1B01A-D631-1C45-B0E2-008CB3852F91}" srcOrd="14" destOrd="0" presId="urn:microsoft.com/office/officeart/2005/8/layout/default#2"/>
    <dgm:cxn modelId="{1735D4BA-E073-CC49-847D-EAA9E4A0AE33}" type="presParOf" srcId="{FFF62708-343A-AC4E-B268-2EEC64F3E089}" destId="{360C5A9A-8D17-3A4C-9500-D5E3DCC1ADC1}" srcOrd="15" destOrd="0" presId="urn:microsoft.com/office/officeart/2005/8/layout/default#2"/>
    <dgm:cxn modelId="{8AA069E1-88E3-CB4A-AFC2-C2D2E0960504}" type="presParOf" srcId="{FFF62708-343A-AC4E-B268-2EEC64F3E089}" destId="{87814E0A-2898-D544-A401-62EA7EC3A798}" srcOrd="16" destOrd="0" presId="urn:microsoft.com/office/officeart/2005/8/layout/default#2"/>
    <dgm:cxn modelId="{F2976B0F-0CC3-7946-8869-9D8ABB90557E}" type="presParOf" srcId="{FFF62708-343A-AC4E-B268-2EEC64F3E089}" destId="{18D43CF5-2E45-194A-83F7-BE7895982E93}" srcOrd="17" destOrd="0" presId="urn:microsoft.com/office/officeart/2005/8/layout/default#2"/>
    <dgm:cxn modelId="{A28B4225-FBE3-2947-8E47-537E7C44BF15}" type="presParOf" srcId="{FFF62708-343A-AC4E-B268-2EEC64F3E089}" destId="{F27B79C2-E716-A74F-8D52-6F77AAD31F58}" srcOrd="18" destOrd="0" presId="urn:microsoft.com/office/officeart/2005/8/layout/default#2"/>
    <dgm:cxn modelId="{4826D29B-2DA8-7E49-8D49-6D7048E7BA77}" type="presParOf" srcId="{FFF62708-343A-AC4E-B268-2EEC64F3E089}" destId="{F94DF82A-16EF-E549-AA56-13C83DF03E65}" srcOrd="19" destOrd="0" presId="urn:microsoft.com/office/officeart/2005/8/layout/default#2"/>
    <dgm:cxn modelId="{015662F7-D09E-2B49-B1D5-6DF4B8E95553}" type="presParOf" srcId="{FFF62708-343A-AC4E-B268-2EEC64F3E089}" destId="{70CC4217-7152-1842-877A-E0DE3F1E4BA0}" srcOrd="20" destOrd="0" presId="urn:microsoft.com/office/officeart/2005/8/layout/default#2"/>
    <dgm:cxn modelId="{269E3F12-2EBB-0445-BD43-3EE7CEA39003}" type="presParOf" srcId="{FFF62708-343A-AC4E-B268-2EEC64F3E089}" destId="{D533671F-7F8E-3148-808A-1302CF91E82B}" srcOrd="21" destOrd="0" presId="urn:microsoft.com/office/officeart/2005/8/layout/default#2"/>
    <dgm:cxn modelId="{DC7A07B5-D2FE-7444-96B9-11A52B4ACB32}" type="presParOf" srcId="{FFF62708-343A-AC4E-B268-2EEC64F3E089}" destId="{1E18C0F7-6667-FD4E-981D-1A65B97F2FD1}" srcOrd="2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55869-CE47-C648-B4E5-CF367D0D419E}" type="doc">
      <dgm:prSet loTypeId="urn:microsoft.com/office/officeart/2005/8/layout/vList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193151-8933-754E-8888-745F45AE91B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F29FCD5-1CB0-A44F-8471-D412D4129706}" type="parTrans" cxnId="{A204A1B6-C67D-B544-9420-DE7E948BD88A}">
      <dgm:prSet/>
      <dgm:spPr/>
      <dgm:t>
        <a:bodyPr/>
        <a:lstStyle/>
        <a:p>
          <a:endParaRPr lang="ru-RU"/>
        </a:p>
      </dgm:t>
    </dgm:pt>
    <dgm:pt modelId="{824DEF61-AFB7-004E-B869-4C4022759A38}" type="sibTrans" cxnId="{A204A1B6-C67D-B544-9420-DE7E948BD88A}">
      <dgm:prSet/>
      <dgm:spPr/>
      <dgm:t>
        <a:bodyPr/>
        <a:lstStyle/>
        <a:p>
          <a:endParaRPr lang="ru-RU"/>
        </a:p>
      </dgm:t>
    </dgm:pt>
    <dgm:pt modelId="{42CE6E11-D40A-4C42-A7E7-71D84C673633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/>
            </a:rPr>
            <a:t>Подготовка НСИ</a:t>
          </a:r>
          <a:endParaRPr lang="ru-RU" sz="1600" b="1" dirty="0">
            <a:solidFill>
              <a:schemeClr val="tx1"/>
            </a:solidFill>
            <a:effectLst/>
          </a:endParaRPr>
        </a:p>
      </dgm:t>
    </dgm:pt>
    <dgm:pt modelId="{490BC176-7DBE-A347-ACD6-A208D110BED9}" type="parTrans" cxnId="{796135ED-BEAE-F54C-86A5-A2298BF13179}">
      <dgm:prSet/>
      <dgm:spPr/>
      <dgm:t>
        <a:bodyPr/>
        <a:lstStyle/>
        <a:p>
          <a:endParaRPr lang="ru-RU"/>
        </a:p>
      </dgm:t>
    </dgm:pt>
    <dgm:pt modelId="{69B36491-E8B1-9A4E-AF21-162F5729B88B}" type="sibTrans" cxnId="{796135ED-BEAE-F54C-86A5-A2298BF13179}">
      <dgm:prSet/>
      <dgm:spPr/>
      <dgm:t>
        <a:bodyPr/>
        <a:lstStyle/>
        <a:p>
          <a:endParaRPr lang="ru-RU"/>
        </a:p>
      </dgm:t>
    </dgm:pt>
    <dgm:pt modelId="{0BCB8CC5-CCA3-0C45-A792-D6C949243160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E2703B5-90C7-7E46-BC81-1DC7EA9F172C}" type="parTrans" cxnId="{13FA572F-B842-E24F-BB7A-492B426D23ED}">
      <dgm:prSet/>
      <dgm:spPr/>
      <dgm:t>
        <a:bodyPr/>
        <a:lstStyle/>
        <a:p>
          <a:endParaRPr lang="ru-RU"/>
        </a:p>
      </dgm:t>
    </dgm:pt>
    <dgm:pt modelId="{538D4A44-DC3B-E047-8E81-28A8B8BBE4D7}" type="sibTrans" cxnId="{13FA572F-B842-E24F-BB7A-492B426D23ED}">
      <dgm:prSet/>
      <dgm:spPr/>
      <dgm:t>
        <a:bodyPr/>
        <a:lstStyle/>
        <a:p>
          <a:endParaRPr lang="ru-RU"/>
        </a:p>
      </dgm:t>
    </dgm:pt>
    <dgm:pt modelId="{7F12F118-D939-E946-B9FD-35AAB54931C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/>
            </a:rPr>
            <a:t>Заполнение справочников в системе</a:t>
          </a:r>
          <a:endParaRPr lang="ru-RU" sz="1600" b="1" dirty="0">
            <a:solidFill>
              <a:schemeClr val="tx1"/>
            </a:solidFill>
            <a:effectLst/>
          </a:endParaRPr>
        </a:p>
      </dgm:t>
    </dgm:pt>
    <dgm:pt modelId="{FD10BFD7-C4AF-6043-97A8-721AA50C3A33}" type="parTrans" cxnId="{A8B412D3-6EAD-6E49-9DE5-D42270E83549}">
      <dgm:prSet/>
      <dgm:spPr/>
      <dgm:t>
        <a:bodyPr/>
        <a:lstStyle/>
        <a:p>
          <a:endParaRPr lang="ru-RU"/>
        </a:p>
      </dgm:t>
    </dgm:pt>
    <dgm:pt modelId="{90BCB93E-7309-4045-818C-01FC920E132A}" type="sibTrans" cxnId="{A8B412D3-6EAD-6E49-9DE5-D42270E83549}">
      <dgm:prSet/>
      <dgm:spPr/>
      <dgm:t>
        <a:bodyPr/>
        <a:lstStyle/>
        <a:p>
          <a:endParaRPr lang="ru-RU"/>
        </a:p>
      </dgm:t>
    </dgm:pt>
    <dgm:pt modelId="{8C05DC14-0EC7-284B-A5EA-AC8AE377C96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5592C19-9605-4246-9368-C70892CB5286}" type="parTrans" cxnId="{64D965B2-7F61-C945-BB2F-5FF87D383224}">
      <dgm:prSet/>
      <dgm:spPr/>
      <dgm:t>
        <a:bodyPr/>
        <a:lstStyle/>
        <a:p>
          <a:endParaRPr lang="ru-RU"/>
        </a:p>
      </dgm:t>
    </dgm:pt>
    <dgm:pt modelId="{B8AE5A54-73F7-1C49-9190-C5109FABA8A3}" type="sibTrans" cxnId="{64D965B2-7F61-C945-BB2F-5FF87D383224}">
      <dgm:prSet/>
      <dgm:spPr/>
      <dgm:t>
        <a:bodyPr/>
        <a:lstStyle/>
        <a:p>
          <a:endParaRPr lang="ru-RU"/>
        </a:p>
      </dgm:t>
    </dgm:pt>
    <dgm:pt modelId="{FA7379F5-F31A-DF47-9AB8-E03547F8D3C4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/>
            </a:rPr>
            <a:t>Тестирование настроенных бизнес-процессов, функций системы</a:t>
          </a:r>
          <a:endParaRPr lang="ru-RU" sz="1600" b="1" dirty="0">
            <a:solidFill>
              <a:schemeClr val="tx1"/>
            </a:solidFill>
            <a:effectLst/>
          </a:endParaRPr>
        </a:p>
      </dgm:t>
    </dgm:pt>
    <dgm:pt modelId="{785B14DC-D9AB-1E44-BABD-779D504EBB01}" type="parTrans" cxnId="{194BD242-66E8-3042-8E48-9ECF76441DA4}">
      <dgm:prSet/>
      <dgm:spPr/>
      <dgm:t>
        <a:bodyPr/>
        <a:lstStyle/>
        <a:p>
          <a:endParaRPr lang="ru-RU"/>
        </a:p>
      </dgm:t>
    </dgm:pt>
    <dgm:pt modelId="{F7C0DEA0-560A-2E41-8874-A5124499A598}" type="sibTrans" cxnId="{194BD242-66E8-3042-8E48-9ECF76441DA4}">
      <dgm:prSet/>
      <dgm:spPr/>
      <dgm:t>
        <a:bodyPr/>
        <a:lstStyle/>
        <a:p>
          <a:endParaRPr lang="ru-RU"/>
        </a:p>
      </dgm:t>
    </dgm:pt>
    <dgm:pt modelId="{9C378791-A9D2-5F49-8373-4DCA6425D232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r>
            <a:rPr lang="en-US" dirty="0" smtClean="0"/>
            <a:t>’</a:t>
          </a:r>
          <a:endParaRPr lang="ru-RU" dirty="0"/>
        </a:p>
      </dgm:t>
    </dgm:pt>
    <dgm:pt modelId="{95EA3D62-CE63-DF46-B33B-0BCA276B9F55}" type="parTrans" cxnId="{03ECA16B-29AB-464E-A533-844E9908B5CC}">
      <dgm:prSet/>
      <dgm:spPr/>
      <dgm:t>
        <a:bodyPr/>
        <a:lstStyle/>
        <a:p>
          <a:endParaRPr lang="ru-RU"/>
        </a:p>
      </dgm:t>
    </dgm:pt>
    <dgm:pt modelId="{83346C2C-57DA-3D4F-A8FD-8F45E742CFC3}" type="sibTrans" cxnId="{03ECA16B-29AB-464E-A533-844E9908B5CC}">
      <dgm:prSet/>
      <dgm:spPr/>
      <dgm:t>
        <a:bodyPr/>
        <a:lstStyle/>
        <a:p>
          <a:endParaRPr lang="ru-RU"/>
        </a:p>
      </dgm:t>
    </dgm:pt>
    <dgm:pt modelId="{F59ADA7D-7CCE-B142-9C49-FF2C91492CBB}">
      <dgm:prSet phldrT="[Текст]"/>
      <dgm:spPr/>
      <dgm:t>
        <a:bodyPr/>
        <a:lstStyle/>
        <a:p>
          <a:r>
            <a:rPr lang="en-US" dirty="0" smtClean="0"/>
            <a:t>4</a:t>
          </a:r>
          <a:endParaRPr lang="ru-RU" dirty="0"/>
        </a:p>
      </dgm:t>
    </dgm:pt>
    <dgm:pt modelId="{2A409611-089C-D944-9EDC-AE9D82179E84}" type="parTrans" cxnId="{F647D8AA-443F-6446-9944-17CE53628FAD}">
      <dgm:prSet/>
      <dgm:spPr/>
      <dgm:t>
        <a:bodyPr/>
        <a:lstStyle/>
        <a:p>
          <a:endParaRPr lang="ru-RU"/>
        </a:p>
      </dgm:t>
    </dgm:pt>
    <dgm:pt modelId="{A690E472-A886-3248-90F3-0596EF469E13}" type="sibTrans" cxnId="{F647D8AA-443F-6446-9944-17CE53628FAD}">
      <dgm:prSet/>
      <dgm:spPr/>
      <dgm:t>
        <a:bodyPr/>
        <a:lstStyle/>
        <a:p>
          <a:endParaRPr lang="ru-RU"/>
        </a:p>
      </dgm:t>
    </dgm:pt>
    <dgm:pt modelId="{BBCF20A7-3F15-834D-93C5-07B17E1BAC3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(Опция) Адаптация. Оценка необходимости изменения процессов. Открытие проекта для</a:t>
          </a:r>
          <a:r>
            <a: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 </a:t>
          </a:r>
          <a:r>
            <a: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доработки сервиса по требованиям: проектирование,  внесение изменений в  процессы,</a:t>
          </a:r>
          <a:r>
            <a: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 </a:t>
          </a:r>
          <a:r>
            <a: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уведомления, отчетные формы</a:t>
          </a:r>
          <a:endParaRPr lang="ru-RU" sz="1600" b="1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0E5D3D63-BB86-524D-9ABA-691EF640B549}" type="parTrans" cxnId="{C68AF8B9-2297-3C4F-907B-D4229EE2DF74}">
      <dgm:prSet/>
      <dgm:spPr/>
      <dgm:t>
        <a:bodyPr/>
        <a:lstStyle/>
        <a:p>
          <a:endParaRPr lang="ru-RU"/>
        </a:p>
      </dgm:t>
    </dgm:pt>
    <dgm:pt modelId="{CFFF81A1-E985-0942-BE4A-B250495A21E0}" type="sibTrans" cxnId="{C68AF8B9-2297-3C4F-907B-D4229EE2DF74}">
      <dgm:prSet/>
      <dgm:spPr/>
      <dgm:t>
        <a:bodyPr/>
        <a:lstStyle/>
        <a:p>
          <a:endParaRPr lang="ru-RU"/>
        </a:p>
      </dgm:t>
    </dgm:pt>
    <dgm:pt modelId="{407BB517-3B32-7644-8B05-0F4066E16191}">
      <dgm:prSet phldrT="[Текст]"/>
      <dgm:spPr/>
      <dgm:t>
        <a:bodyPr/>
        <a:lstStyle/>
        <a:p>
          <a:r>
            <a:rPr lang="en-US" dirty="0" smtClean="0"/>
            <a:t>5</a:t>
          </a:r>
          <a:endParaRPr lang="ru-RU" dirty="0"/>
        </a:p>
      </dgm:t>
    </dgm:pt>
    <dgm:pt modelId="{FFDA0402-58F9-9F41-9D93-EFFAAC6C9CAF}" type="parTrans" cxnId="{777277EA-89CF-6F4C-804F-2695194FE4CE}">
      <dgm:prSet/>
      <dgm:spPr/>
      <dgm:t>
        <a:bodyPr/>
        <a:lstStyle/>
        <a:p>
          <a:endParaRPr lang="ru-RU"/>
        </a:p>
      </dgm:t>
    </dgm:pt>
    <dgm:pt modelId="{C17CE784-298E-034E-97D5-9BEE3A1CBF09}" type="sibTrans" cxnId="{777277EA-89CF-6F4C-804F-2695194FE4CE}">
      <dgm:prSet/>
      <dgm:spPr/>
      <dgm:t>
        <a:bodyPr/>
        <a:lstStyle/>
        <a:p>
          <a:endParaRPr lang="ru-RU"/>
        </a:p>
      </dgm:t>
    </dgm:pt>
    <dgm:pt modelId="{56DE47B8-5F93-AA4C-89D8-4E6DF8A062C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/>
            </a:rPr>
            <a:t>Регистрация пользователей, ввод исходных данных</a:t>
          </a:r>
          <a:endParaRPr lang="ru-RU" sz="1600" b="1" dirty="0">
            <a:solidFill>
              <a:schemeClr val="tx1"/>
            </a:solidFill>
            <a:effectLst/>
          </a:endParaRPr>
        </a:p>
      </dgm:t>
    </dgm:pt>
    <dgm:pt modelId="{B742E6C4-4088-8249-BAA6-CF9E52AEBF3D}" type="parTrans" cxnId="{9754BA6D-F81D-6141-8842-E8DABBBC8487}">
      <dgm:prSet/>
      <dgm:spPr/>
      <dgm:t>
        <a:bodyPr/>
        <a:lstStyle/>
        <a:p>
          <a:endParaRPr lang="ru-RU"/>
        </a:p>
      </dgm:t>
    </dgm:pt>
    <dgm:pt modelId="{C64117DF-7837-F64F-8459-CB1106A369C5}" type="sibTrans" cxnId="{9754BA6D-F81D-6141-8842-E8DABBBC8487}">
      <dgm:prSet/>
      <dgm:spPr/>
      <dgm:t>
        <a:bodyPr/>
        <a:lstStyle/>
        <a:p>
          <a:endParaRPr lang="ru-RU"/>
        </a:p>
      </dgm:t>
    </dgm:pt>
    <dgm:pt modelId="{48BFDE93-D33F-6A4C-9DAB-8CDADC00A53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ru-RU" sz="1600" b="1" smtClean="0">
              <a:solidFill>
                <a:schemeClr val="tx1"/>
              </a:solidFill>
              <a:effectLst/>
            </a:rPr>
            <a:t>Работа с сервисом</a:t>
          </a:r>
          <a:endParaRPr lang="ru-RU" sz="1600" b="1" dirty="0">
            <a:solidFill>
              <a:schemeClr val="tx1"/>
            </a:solidFill>
            <a:effectLst/>
          </a:endParaRPr>
        </a:p>
      </dgm:t>
    </dgm:pt>
    <dgm:pt modelId="{49053BA1-BE16-554B-A57C-253F3E4D79A5}" type="parTrans" cxnId="{25EEB0DE-FA63-8A43-8B5A-66F3FB410998}">
      <dgm:prSet/>
      <dgm:spPr/>
      <dgm:t>
        <a:bodyPr/>
        <a:lstStyle/>
        <a:p>
          <a:endParaRPr lang="ru-RU"/>
        </a:p>
      </dgm:t>
    </dgm:pt>
    <dgm:pt modelId="{D58A3AA7-4751-3747-B739-EB97F14F94DE}" type="sibTrans" cxnId="{25EEB0DE-FA63-8A43-8B5A-66F3FB410998}">
      <dgm:prSet/>
      <dgm:spPr/>
      <dgm:t>
        <a:bodyPr/>
        <a:lstStyle/>
        <a:p>
          <a:endParaRPr lang="ru-RU"/>
        </a:p>
      </dgm:t>
    </dgm:pt>
    <dgm:pt modelId="{A727BB3D-2B0F-EE45-9EFD-FFDDE128DE5F}" type="pres">
      <dgm:prSet presAssocID="{9B355869-CE47-C648-B4E5-CF367D0D41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10BF95-A99A-EF41-807E-2473E568BF1B}" type="pres">
      <dgm:prSet presAssocID="{D8193151-8933-754E-8888-745F45AE91B6}" presName="linNode" presStyleCnt="0"/>
      <dgm:spPr/>
    </dgm:pt>
    <dgm:pt modelId="{4648C709-D78B-AB47-A401-B56CE1494E4C}" type="pres">
      <dgm:prSet presAssocID="{D8193151-8933-754E-8888-745F45AE91B6}" presName="parentText" presStyleLbl="node1" presStyleIdx="0" presStyleCnt="6" custScaleX="18582" custScaleY="56448" custLinFactNeighborX="-2127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B73F93F7-59A8-E24A-ACDB-2407C75569D6}" type="pres">
      <dgm:prSet presAssocID="{D8193151-8933-754E-8888-745F45AE91B6}" presName="descendantText" presStyleLbl="alignAccFollowNode1" presStyleIdx="0" presStyleCnt="6" custScaleX="141887" custLinFactNeighborX="1945" custLinFactNeighborY="2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4FBE2-1BD4-704F-B334-4F5ED785161B}" type="pres">
      <dgm:prSet presAssocID="{824DEF61-AFB7-004E-B869-4C4022759A38}" presName="sp" presStyleCnt="0"/>
      <dgm:spPr/>
    </dgm:pt>
    <dgm:pt modelId="{328E364B-B65C-3F4F-8848-B303560B2034}" type="pres">
      <dgm:prSet presAssocID="{0BCB8CC5-CCA3-0C45-A792-D6C949243160}" presName="linNode" presStyleCnt="0"/>
      <dgm:spPr/>
    </dgm:pt>
    <dgm:pt modelId="{3C9A1C1B-1E8A-164E-A1D4-545A4BF7337C}" type="pres">
      <dgm:prSet presAssocID="{0BCB8CC5-CCA3-0C45-A792-D6C949243160}" presName="parentText" presStyleLbl="node1" presStyleIdx="1" presStyleCnt="6" custScaleX="18582" custScaleY="56448" custLinFactNeighborX="-2127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96B0244-D336-F44B-97BE-B7EEFE81741F}" type="pres">
      <dgm:prSet presAssocID="{0BCB8CC5-CCA3-0C45-A792-D6C949243160}" presName="descendantText" presStyleLbl="alignAccFollowNode1" presStyleIdx="1" presStyleCnt="6" custScaleX="141887" custLinFactNeighborX="1945" custLinFactNeighborY="2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161E2-E9D5-E342-881C-59629105A997}" type="pres">
      <dgm:prSet presAssocID="{538D4A44-DC3B-E047-8E81-28A8B8BBE4D7}" presName="sp" presStyleCnt="0"/>
      <dgm:spPr/>
    </dgm:pt>
    <dgm:pt modelId="{DC9DBCE3-0855-F842-A380-426189F36E0D}" type="pres">
      <dgm:prSet presAssocID="{8C05DC14-0EC7-284B-A5EA-AC8AE377C96F}" presName="linNode" presStyleCnt="0"/>
      <dgm:spPr/>
    </dgm:pt>
    <dgm:pt modelId="{72EF02C1-91AF-2E4A-BF40-303D98FB4F5A}" type="pres">
      <dgm:prSet presAssocID="{8C05DC14-0EC7-284B-A5EA-AC8AE377C96F}" presName="parentText" presStyleLbl="node1" presStyleIdx="2" presStyleCnt="6" custScaleX="18582" custScaleY="56448" custLinFactNeighborX="-2127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36F5567-FB48-0542-8C54-3C53797C7035}" type="pres">
      <dgm:prSet presAssocID="{8C05DC14-0EC7-284B-A5EA-AC8AE377C96F}" presName="descendantText" presStyleLbl="alignAccFollowNode1" presStyleIdx="2" presStyleCnt="6" custScaleX="141887" custLinFactNeighborX="1945" custLinFactNeighborY="2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91A5F-4FE3-DB40-88C7-76B91AD35F2A}" type="pres">
      <dgm:prSet presAssocID="{B8AE5A54-73F7-1C49-9190-C5109FABA8A3}" presName="sp" presStyleCnt="0"/>
      <dgm:spPr/>
    </dgm:pt>
    <dgm:pt modelId="{396262EF-D7D7-F64E-9068-BBB64DA5A1AC}" type="pres">
      <dgm:prSet presAssocID="{9C378791-A9D2-5F49-8373-4DCA6425D232}" presName="linNode" presStyleCnt="0"/>
      <dgm:spPr/>
    </dgm:pt>
    <dgm:pt modelId="{035AD4F4-D3BC-FE4A-A7A4-FBAA4A71EDE8}" type="pres">
      <dgm:prSet presAssocID="{9C378791-A9D2-5F49-8373-4DCA6425D232}" presName="parentText" presStyleLbl="node1" presStyleIdx="3" presStyleCnt="6" custScaleX="18582" custScaleY="56448" custLinFactNeighborX="-2127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88E5080-A9F0-E54C-8EC6-B7B7C9B5E5BE}" type="pres">
      <dgm:prSet presAssocID="{9C378791-A9D2-5F49-8373-4DCA6425D232}" presName="descendantText" presStyleLbl="alignAccFollowNode1" presStyleIdx="3" presStyleCnt="6" custScaleX="141887" custLinFactNeighborX="1945" custLinFactNeighborY="2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22DDB-7057-A943-8FA0-0B89202B9D4C}" type="pres">
      <dgm:prSet presAssocID="{83346C2C-57DA-3D4F-A8FD-8F45E742CFC3}" presName="sp" presStyleCnt="0"/>
      <dgm:spPr/>
    </dgm:pt>
    <dgm:pt modelId="{D041AEB3-696A-B84F-9D7F-5F47621D14C0}" type="pres">
      <dgm:prSet presAssocID="{F59ADA7D-7CCE-B142-9C49-FF2C91492CBB}" presName="linNode" presStyleCnt="0"/>
      <dgm:spPr/>
    </dgm:pt>
    <dgm:pt modelId="{02246CBA-BB6D-B446-9CF1-4C4F5E3CBB60}" type="pres">
      <dgm:prSet presAssocID="{F59ADA7D-7CCE-B142-9C49-FF2C91492CBB}" presName="parentText" presStyleLbl="node1" presStyleIdx="4" presStyleCnt="6" custScaleX="18582" custScaleY="56448" custLinFactNeighborX="-2127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062F9B6-CCED-4045-8D24-77F64EC8AB8F}" type="pres">
      <dgm:prSet presAssocID="{F59ADA7D-7CCE-B142-9C49-FF2C91492CBB}" presName="descendantText" presStyleLbl="alignAccFollowNode1" presStyleIdx="4" presStyleCnt="6" custScaleX="141887" custLinFactNeighborX="1945" custLinFactNeighborY="2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442DC-B2F0-E440-9AB1-BD9A48ECEE9A}" type="pres">
      <dgm:prSet presAssocID="{A690E472-A886-3248-90F3-0596EF469E13}" presName="sp" presStyleCnt="0"/>
      <dgm:spPr/>
    </dgm:pt>
    <dgm:pt modelId="{56E8EAEE-466D-4940-A2B6-F7CAFFDCD439}" type="pres">
      <dgm:prSet presAssocID="{407BB517-3B32-7644-8B05-0F4066E16191}" presName="linNode" presStyleCnt="0"/>
      <dgm:spPr/>
    </dgm:pt>
    <dgm:pt modelId="{B335BF97-07EE-8749-9441-2BF25CF5DEF7}" type="pres">
      <dgm:prSet presAssocID="{407BB517-3B32-7644-8B05-0F4066E16191}" presName="parentText" presStyleLbl="node1" presStyleIdx="5" presStyleCnt="6" custScaleX="18582" custScaleY="56448" custLinFactNeighborX="-2127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B21A9F8F-D491-7A47-9A12-61637E1A590E}" type="pres">
      <dgm:prSet presAssocID="{407BB517-3B32-7644-8B05-0F4066E16191}" presName="descendantText" presStyleLbl="alignAccFollowNode1" presStyleIdx="5" presStyleCnt="6" custScaleX="141887" custLinFactNeighborX="1945" custLinFactNeighborY="-1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CC08AC-7ECA-A543-B31A-1E8D4FD2E27A}" type="presOf" srcId="{8C05DC14-0EC7-284B-A5EA-AC8AE377C96F}" destId="{72EF02C1-91AF-2E4A-BF40-303D98FB4F5A}" srcOrd="0" destOrd="0" presId="urn:microsoft.com/office/officeart/2005/8/layout/vList5"/>
    <dgm:cxn modelId="{0DD3A43F-1D3A-5C4D-A9BB-01B3F8C57618}" type="presOf" srcId="{407BB517-3B32-7644-8B05-0F4066E16191}" destId="{B335BF97-07EE-8749-9441-2BF25CF5DEF7}" srcOrd="0" destOrd="0" presId="urn:microsoft.com/office/officeart/2005/8/layout/vList5"/>
    <dgm:cxn modelId="{DD1A4056-5FCE-9048-BF6F-E40CFC07778A}" type="presOf" srcId="{7F12F118-D939-E946-B9FD-35AAB54931CE}" destId="{596B0244-D336-F44B-97BE-B7EEFE81741F}" srcOrd="0" destOrd="0" presId="urn:microsoft.com/office/officeart/2005/8/layout/vList5"/>
    <dgm:cxn modelId="{4FFB7955-2026-8148-A097-5165951BFA81}" type="presOf" srcId="{D8193151-8933-754E-8888-745F45AE91B6}" destId="{4648C709-D78B-AB47-A401-B56CE1494E4C}" srcOrd="0" destOrd="0" presId="urn:microsoft.com/office/officeart/2005/8/layout/vList5"/>
    <dgm:cxn modelId="{25EEB0DE-FA63-8A43-8B5A-66F3FB410998}" srcId="{407BB517-3B32-7644-8B05-0F4066E16191}" destId="{48BFDE93-D33F-6A4C-9DAB-8CDADC00A53E}" srcOrd="0" destOrd="0" parTransId="{49053BA1-BE16-554B-A57C-253F3E4D79A5}" sibTransId="{D58A3AA7-4751-3747-B739-EB97F14F94DE}"/>
    <dgm:cxn modelId="{9754BA6D-F81D-6141-8842-E8DABBBC8487}" srcId="{F59ADA7D-7CCE-B142-9C49-FF2C91492CBB}" destId="{56DE47B8-5F93-AA4C-89D8-4E6DF8A062C0}" srcOrd="0" destOrd="0" parTransId="{B742E6C4-4088-8249-BAA6-CF9E52AEBF3D}" sibTransId="{C64117DF-7837-F64F-8459-CB1106A369C5}"/>
    <dgm:cxn modelId="{45C7A126-8A2C-5546-A21A-491202E3674B}" type="presOf" srcId="{9B355869-CE47-C648-B4E5-CF367D0D419E}" destId="{A727BB3D-2B0F-EE45-9EFD-FFDDE128DE5F}" srcOrd="0" destOrd="0" presId="urn:microsoft.com/office/officeart/2005/8/layout/vList5"/>
    <dgm:cxn modelId="{64D965B2-7F61-C945-BB2F-5FF87D383224}" srcId="{9B355869-CE47-C648-B4E5-CF367D0D419E}" destId="{8C05DC14-0EC7-284B-A5EA-AC8AE377C96F}" srcOrd="2" destOrd="0" parTransId="{45592C19-9605-4246-9368-C70892CB5286}" sibTransId="{B8AE5A54-73F7-1C49-9190-C5109FABA8A3}"/>
    <dgm:cxn modelId="{777277EA-89CF-6F4C-804F-2695194FE4CE}" srcId="{9B355869-CE47-C648-B4E5-CF367D0D419E}" destId="{407BB517-3B32-7644-8B05-0F4066E16191}" srcOrd="5" destOrd="0" parTransId="{FFDA0402-58F9-9F41-9D93-EFFAAC6C9CAF}" sibTransId="{C17CE784-298E-034E-97D5-9BEE3A1CBF09}"/>
    <dgm:cxn modelId="{CC7438F2-C9C6-AA4C-95AA-DF7A7D60BD22}" type="presOf" srcId="{F59ADA7D-7CCE-B142-9C49-FF2C91492CBB}" destId="{02246CBA-BB6D-B446-9CF1-4C4F5E3CBB60}" srcOrd="0" destOrd="0" presId="urn:microsoft.com/office/officeart/2005/8/layout/vList5"/>
    <dgm:cxn modelId="{D24B7E34-717E-EA44-AB8D-DE57E2EC4BD7}" type="presOf" srcId="{9C378791-A9D2-5F49-8373-4DCA6425D232}" destId="{035AD4F4-D3BC-FE4A-A7A4-FBAA4A71EDE8}" srcOrd="0" destOrd="0" presId="urn:microsoft.com/office/officeart/2005/8/layout/vList5"/>
    <dgm:cxn modelId="{C68AF8B9-2297-3C4F-907B-D4229EE2DF74}" srcId="{9C378791-A9D2-5F49-8373-4DCA6425D232}" destId="{BBCF20A7-3F15-834D-93C5-07B17E1BAC30}" srcOrd="0" destOrd="0" parTransId="{0E5D3D63-BB86-524D-9ABA-691EF640B549}" sibTransId="{CFFF81A1-E985-0942-BE4A-B250495A21E0}"/>
    <dgm:cxn modelId="{13FA572F-B842-E24F-BB7A-492B426D23ED}" srcId="{9B355869-CE47-C648-B4E5-CF367D0D419E}" destId="{0BCB8CC5-CCA3-0C45-A792-D6C949243160}" srcOrd="1" destOrd="0" parTransId="{6E2703B5-90C7-7E46-BC81-1DC7EA9F172C}" sibTransId="{538D4A44-DC3B-E047-8E81-28A8B8BBE4D7}"/>
    <dgm:cxn modelId="{796135ED-BEAE-F54C-86A5-A2298BF13179}" srcId="{D8193151-8933-754E-8888-745F45AE91B6}" destId="{42CE6E11-D40A-4C42-A7E7-71D84C673633}" srcOrd="0" destOrd="0" parTransId="{490BC176-7DBE-A347-ACD6-A208D110BED9}" sibTransId="{69B36491-E8B1-9A4E-AF21-162F5729B88B}"/>
    <dgm:cxn modelId="{2E6E9E55-E9B5-CF4C-80F3-F18199CE0757}" type="presOf" srcId="{FA7379F5-F31A-DF47-9AB8-E03547F8D3C4}" destId="{236F5567-FB48-0542-8C54-3C53797C7035}" srcOrd="0" destOrd="0" presId="urn:microsoft.com/office/officeart/2005/8/layout/vList5"/>
    <dgm:cxn modelId="{A204A1B6-C67D-B544-9420-DE7E948BD88A}" srcId="{9B355869-CE47-C648-B4E5-CF367D0D419E}" destId="{D8193151-8933-754E-8888-745F45AE91B6}" srcOrd="0" destOrd="0" parTransId="{5F29FCD5-1CB0-A44F-8471-D412D4129706}" sibTransId="{824DEF61-AFB7-004E-B869-4C4022759A38}"/>
    <dgm:cxn modelId="{194BD242-66E8-3042-8E48-9ECF76441DA4}" srcId="{8C05DC14-0EC7-284B-A5EA-AC8AE377C96F}" destId="{FA7379F5-F31A-DF47-9AB8-E03547F8D3C4}" srcOrd="0" destOrd="0" parTransId="{785B14DC-D9AB-1E44-BABD-779D504EBB01}" sibTransId="{F7C0DEA0-560A-2E41-8874-A5124499A598}"/>
    <dgm:cxn modelId="{124BD1E8-EA27-C741-9084-FF2C798B48F4}" type="presOf" srcId="{42CE6E11-D40A-4C42-A7E7-71D84C673633}" destId="{B73F93F7-59A8-E24A-ACDB-2407C75569D6}" srcOrd="0" destOrd="0" presId="urn:microsoft.com/office/officeart/2005/8/layout/vList5"/>
    <dgm:cxn modelId="{F0E896F1-F56B-354A-8048-D88F57E75A03}" type="presOf" srcId="{BBCF20A7-3F15-834D-93C5-07B17E1BAC30}" destId="{288E5080-A9F0-E54C-8EC6-B7B7C9B5E5BE}" srcOrd="0" destOrd="0" presId="urn:microsoft.com/office/officeart/2005/8/layout/vList5"/>
    <dgm:cxn modelId="{A8B412D3-6EAD-6E49-9DE5-D42270E83549}" srcId="{0BCB8CC5-CCA3-0C45-A792-D6C949243160}" destId="{7F12F118-D939-E946-B9FD-35AAB54931CE}" srcOrd="0" destOrd="0" parTransId="{FD10BFD7-C4AF-6043-97A8-721AA50C3A33}" sibTransId="{90BCB93E-7309-4045-818C-01FC920E132A}"/>
    <dgm:cxn modelId="{862083DB-132F-E743-9E24-2DA9729B1B9E}" type="presOf" srcId="{48BFDE93-D33F-6A4C-9DAB-8CDADC00A53E}" destId="{B21A9F8F-D491-7A47-9A12-61637E1A590E}" srcOrd="0" destOrd="0" presId="urn:microsoft.com/office/officeart/2005/8/layout/vList5"/>
    <dgm:cxn modelId="{B60E4490-486A-7548-A300-97C001E15582}" type="presOf" srcId="{56DE47B8-5F93-AA4C-89D8-4E6DF8A062C0}" destId="{8062F9B6-CCED-4045-8D24-77F64EC8AB8F}" srcOrd="0" destOrd="0" presId="urn:microsoft.com/office/officeart/2005/8/layout/vList5"/>
    <dgm:cxn modelId="{FEE29D71-EBCF-C544-B4BA-69E5620DF0BE}" type="presOf" srcId="{0BCB8CC5-CCA3-0C45-A792-D6C949243160}" destId="{3C9A1C1B-1E8A-164E-A1D4-545A4BF7337C}" srcOrd="0" destOrd="0" presId="urn:microsoft.com/office/officeart/2005/8/layout/vList5"/>
    <dgm:cxn modelId="{F647D8AA-443F-6446-9944-17CE53628FAD}" srcId="{9B355869-CE47-C648-B4E5-CF367D0D419E}" destId="{F59ADA7D-7CCE-B142-9C49-FF2C91492CBB}" srcOrd="4" destOrd="0" parTransId="{2A409611-089C-D944-9EDC-AE9D82179E84}" sibTransId="{A690E472-A886-3248-90F3-0596EF469E13}"/>
    <dgm:cxn modelId="{03ECA16B-29AB-464E-A533-844E9908B5CC}" srcId="{9B355869-CE47-C648-B4E5-CF367D0D419E}" destId="{9C378791-A9D2-5F49-8373-4DCA6425D232}" srcOrd="3" destOrd="0" parTransId="{95EA3D62-CE63-DF46-B33B-0BCA276B9F55}" sibTransId="{83346C2C-57DA-3D4F-A8FD-8F45E742CFC3}"/>
    <dgm:cxn modelId="{878A64A7-7C6C-5342-9873-C7CF841C05F9}" type="presParOf" srcId="{A727BB3D-2B0F-EE45-9EFD-FFDDE128DE5F}" destId="{4610BF95-A99A-EF41-807E-2473E568BF1B}" srcOrd="0" destOrd="0" presId="urn:microsoft.com/office/officeart/2005/8/layout/vList5"/>
    <dgm:cxn modelId="{451160EA-082E-0840-AFA5-5ECF903C79D4}" type="presParOf" srcId="{4610BF95-A99A-EF41-807E-2473E568BF1B}" destId="{4648C709-D78B-AB47-A401-B56CE1494E4C}" srcOrd="0" destOrd="0" presId="urn:microsoft.com/office/officeart/2005/8/layout/vList5"/>
    <dgm:cxn modelId="{E6530051-1269-A747-9AB7-8ED48B7A62A8}" type="presParOf" srcId="{4610BF95-A99A-EF41-807E-2473E568BF1B}" destId="{B73F93F7-59A8-E24A-ACDB-2407C75569D6}" srcOrd="1" destOrd="0" presId="urn:microsoft.com/office/officeart/2005/8/layout/vList5"/>
    <dgm:cxn modelId="{61EA811D-12AB-0848-9065-46F2B68A4448}" type="presParOf" srcId="{A727BB3D-2B0F-EE45-9EFD-FFDDE128DE5F}" destId="{8E04FBE2-1BD4-704F-B334-4F5ED785161B}" srcOrd="1" destOrd="0" presId="urn:microsoft.com/office/officeart/2005/8/layout/vList5"/>
    <dgm:cxn modelId="{53593D37-ABD6-3A48-961C-9D3CA9E29BF5}" type="presParOf" srcId="{A727BB3D-2B0F-EE45-9EFD-FFDDE128DE5F}" destId="{328E364B-B65C-3F4F-8848-B303560B2034}" srcOrd="2" destOrd="0" presId="urn:microsoft.com/office/officeart/2005/8/layout/vList5"/>
    <dgm:cxn modelId="{FA121134-EE21-C84F-B381-C1D10C0356BA}" type="presParOf" srcId="{328E364B-B65C-3F4F-8848-B303560B2034}" destId="{3C9A1C1B-1E8A-164E-A1D4-545A4BF7337C}" srcOrd="0" destOrd="0" presId="urn:microsoft.com/office/officeart/2005/8/layout/vList5"/>
    <dgm:cxn modelId="{5E2406C0-68F1-2241-9FA5-ECAE23021984}" type="presParOf" srcId="{328E364B-B65C-3F4F-8848-B303560B2034}" destId="{596B0244-D336-F44B-97BE-B7EEFE81741F}" srcOrd="1" destOrd="0" presId="urn:microsoft.com/office/officeart/2005/8/layout/vList5"/>
    <dgm:cxn modelId="{4377DEC0-A17A-AB41-8EC5-F57E0288B4EC}" type="presParOf" srcId="{A727BB3D-2B0F-EE45-9EFD-FFDDE128DE5F}" destId="{ACB161E2-E9D5-E342-881C-59629105A997}" srcOrd="3" destOrd="0" presId="urn:microsoft.com/office/officeart/2005/8/layout/vList5"/>
    <dgm:cxn modelId="{920BE626-C6CB-054A-B5D6-BAA4A352F033}" type="presParOf" srcId="{A727BB3D-2B0F-EE45-9EFD-FFDDE128DE5F}" destId="{DC9DBCE3-0855-F842-A380-426189F36E0D}" srcOrd="4" destOrd="0" presId="urn:microsoft.com/office/officeart/2005/8/layout/vList5"/>
    <dgm:cxn modelId="{DAC96656-3C79-A542-8BE1-F1CE38EAB1C6}" type="presParOf" srcId="{DC9DBCE3-0855-F842-A380-426189F36E0D}" destId="{72EF02C1-91AF-2E4A-BF40-303D98FB4F5A}" srcOrd="0" destOrd="0" presId="urn:microsoft.com/office/officeart/2005/8/layout/vList5"/>
    <dgm:cxn modelId="{F777CDAF-B40C-9848-855B-2443E2C76235}" type="presParOf" srcId="{DC9DBCE3-0855-F842-A380-426189F36E0D}" destId="{236F5567-FB48-0542-8C54-3C53797C7035}" srcOrd="1" destOrd="0" presId="urn:microsoft.com/office/officeart/2005/8/layout/vList5"/>
    <dgm:cxn modelId="{09267513-EC7D-7E4D-AE26-F49DE25E81E9}" type="presParOf" srcId="{A727BB3D-2B0F-EE45-9EFD-FFDDE128DE5F}" destId="{4E591A5F-4FE3-DB40-88C7-76B91AD35F2A}" srcOrd="5" destOrd="0" presId="urn:microsoft.com/office/officeart/2005/8/layout/vList5"/>
    <dgm:cxn modelId="{5CBBCA2B-3CD1-A041-B07E-1BB151EB7E77}" type="presParOf" srcId="{A727BB3D-2B0F-EE45-9EFD-FFDDE128DE5F}" destId="{396262EF-D7D7-F64E-9068-BBB64DA5A1AC}" srcOrd="6" destOrd="0" presId="urn:microsoft.com/office/officeart/2005/8/layout/vList5"/>
    <dgm:cxn modelId="{BA570C5D-26A0-2D41-910C-95E1E9CF4FF7}" type="presParOf" srcId="{396262EF-D7D7-F64E-9068-BBB64DA5A1AC}" destId="{035AD4F4-D3BC-FE4A-A7A4-FBAA4A71EDE8}" srcOrd="0" destOrd="0" presId="urn:microsoft.com/office/officeart/2005/8/layout/vList5"/>
    <dgm:cxn modelId="{8444F684-C9C8-5147-8CF0-D3AE6480E673}" type="presParOf" srcId="{396262EF-D7D7-F64E-9068-BBB64DA5A1AC}" destId="{288E5080-A9F0-E54C-8EC6-B7B7C9B5E5BE}" srcOrd="1" destOrd="0" presId="urn:microsoft.com/office/officeart/2005/8/layout/vList5"/>
    <dgm:cxn modelId="{AB13D540-2B56-7948-A304-44A4C857B593}" type="presParOf" srcId="{A727BB3D-2B0F-EE45-9EFD-FFDDE128DE5F}" destId="{E8D22DDB-7057-A943-8FA0-0B89202B9D4C}" srcOrd="7" destOrd="0" presId="urn:microsoft.com/office/officeart/2005/8/layout/vList5"/>
    <dgm:cxn modelId="{AE72EAAC-D9C8-C944-BEEF-744DD81C2411}" type="presParOf" srcId="{A727BB3D-2B0F-EE45-9EFD-FFDDE128DE5F}" destId="{D041AEB3-696A-B84F-9D7F-5F47621D14C0}" srcOrd="8" destOrd="0" presId="urn:microsoft.com/office/officeart/2005/8/layout/vList5"/>
    <dgm:cxn modelId="{3390921A-4AD2-084D-8B51-B2C23C9B4393}" type="presParOf" srcId="{D041AEB3-696A-B84F-9D7F-5F47621D14C0}" destId="{02246CBA-BB6D-B446-9CF1-4C4F5E3CBB60}" srcOrd="0" destOrd="0" presId="urn:microsoft.com/office/officeart/2005/8/layout/vList5"/>
    <dgm:cxn modelId="{73442DD9-8CC0-6149-A427-64957E47D0E7}" type="presParOf" srcId="{D041AEB3-696A-B84F-9D7F-5F47621D14C0}" destId="{8062F9B6-CCED-4045-8D24-77F64EC8AB8F}" srcOrd="1" destOrd="0" presId="urn:microsoft.com/office/officeart/2005/8/layout/vList5"/>
    <dgm:cxn modelId="{187A169A-417B-5741-B7FA-FCC19BFA4345}" type="presParOf" srcId="{A727BB3D-2B0F-EE45-9EFD-FFDDE128DE5F}" destId="{E6C442DC-B2F0-E440-9AB1-BD9A48ECEE9A}" srcOrd="9" destOrd="0" presId="urn:microsoft.com/office/officeart/2005/8/layout/vList5"/>
    <dgm:cxn modelId="{D0A57C77-6928-5046-BC1A-2D7C5B7A308F}" type="presParOf" srcId="{A727BB3D-2B0F-EE45-9EFD-FFDDE128DE5F}" destId="{56E8EAEE-466D-4940-A2B6-F7CAFFDCD439}" srcOrd="10" destOrd="0" presId="urn:microsoft.com/office/officeart/2005/8/layout/vList5"/>
    <dgm:cxn modelId="{B51CE3ED-DC44-C045-9078-6A5FA0E82EA6}" type="presParOf" srcId="{56E8EAEE-466D-4940-A2B6-F7CAFFDCD439}" destId="{B335BF97-07EE-8749-9441-2BF25CF5DEF7}" srcOrd="0" destOrd="0" presId="urn:microsoft.com/office/officeart/2005/8/layout/vList5"/>
    <dgm:cxn modelId="{CD19CB76-8007-3E44-BF06-E71985EB2B4C}" type="presParOf" srcId="{56E8EAEE-466D-4940-A2B6-F7CAFFDCD439}" destId="{B21A9F8F-D491-7A47-9A12-61637E1A59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9FCBA-BEE1-604E-9232-5D1E82973E5C}">
      <dsp:nvSpPr>
        <dsp:cNvPr id="0" name=""/>
        <dsp:cNvSpPr/>
      </dsp:nvSpPr>
      <dsp:spPr>
        <a:xfrm>
          <a:off x="0" y="5384"/>
          <a:ext cx="3886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Планирование</a:t>
          </a:r>
          <a:endParaRPr lang="ru-RU" sz="2100" b="1" kern="1200" dirty="0"/>
        </a:p>
      </dsp:txBody>
      <dsp:txXfrm>
        <a:off x="24588" y="29972"/>
        <a:ext cx="3837024" cy="454509"/>
      </dsp:txXfrm>
    </dsp:sp>
    <dsp:sp modelId="{5C46892E-4FD5-3C44-99EF-AFE7C77E6FD2}">
      <dsp:nvSpPr>
        <dsp:cNvPr id="0" name=""/>
        <dsp:cNvSpPr/>
      </dsp:nvSpPr>
      <dsp:spPr>
        <a:xfrm>
          <a:off x="0" y="569549"/>
          <a:ext cx="3886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Взаимодействие</a:t>
          </a:r>
          <a:endParaRPr lang="ru-RU" sz="2100" b="1" kern="1200" dirty="0"/>
        </a:p>
      </dsp:txBody>
      <dsp:txXfrm>
        <a:off x="24588" y="594137"/>
        <a:ext cx="3837024" cy="454509"/>
      </dsp:txXfrm>
    </dsp:sp>
    <dsp:sp modelId="{B57211B2-D19F-DF48-B199-AD6437539347}">
      <dsp:nvSpPr>
        <dsp:cNvPr id="0" name=""/>
        <dsp:cNvSpPr/>
      </dsp:nvSpPr>
      <dsp:spPr>
        <a:xfrm>
          <a:off x="0" y="1133714"/>
          <a:ext cx="3886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Мониторинг и контроль</a:t>
          </a:r>
          <a:endParaRPr lang="ru-RU" sz="2100" b="1" kern="1200" dirty="0"/>
        </a:p>
      </dsp:txBody>
      <dsp:txXfrm>
        <a:off x="24588" y="1158302"/>
        <a:ext cx="3837024" cy="454509"/>
      </dsp:txXfrm>
    </dsp:sp>
    <dsp:sp modelId="{975A5AAC-3EA8-5D41-BA63-E86864D48A37}">
      <dsp:nvSpPr>
        <dsp:cNvPr id="0" name=""/>
        <dsp:cNvSpPr/>
      </dsp:nvSpPr>
      <dsp:spPr>
        <a:xfrm>
          <a:off x="0" y="1697879"/>
          <a:ext cx="3886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Отчетность</a:t>
          </a:r>
          <a:endParaRPr lang="ru-RU" sz="2100" b="1" kern="1200" dirty="0"/>
        </a:p>
      </dsp:txBody>
      <dsp:txXfrm>
        <a:off x="24588" y="1722467"/>
        <a:ext cx="3837024" cy="454509"/>
      </dsp:txXfrm>
    </dsp:sp>
    <dsp:sp modelId="{F24BB4E5-BD39-1A41-BD92-D8632A5F8E8E}">
      <dsp:nvSpPr>
        <dsp:cNvPr id="0" name=""/>
        <dsp:cNvSpPr/>
      </dsp:nvSpPr>
      <dsp:spPr>
        <a:xfrm>
          <a:off x="0" y="2262044"/>
          <a:ext cx="3886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Хранение документов</a:t>
          </a:r>
          <a:endParaRPr lang="ru-RU" sz="2100" b="1" kern="1200" dirty="0"/>
        </a:p>
      </dsp:txBody>
      <dsp:txXfrm>
        <a:off x="24588" y="2286632"/>
        <a:ext cx="3837024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BDABE-63EE-CF4A-896B-36E287DA872E}">
      <dsp:nvSpPr>
        <dsp:cNvPr id="0" name=""/>
        <dsp:cNvSpPr/>
      </dsp:nvSpPr>
      <dsp:spPr>
        <a:xfrm>
          <a:off x="2411" y="477240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Управление всем жизненным циклом разработки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411" y="477240"/>
        <a:ext cx="1912739" cy="1147643"/>
      </dsp:txXfrm>
    </dsp:sp>
    <dsp:sp modelId="{795C1D3A-D8DD-CC48-9453-A8D7CB69B539}">
      <dsp:nvSpPr>
        <dsp:cNvPr id="0" name=""/>
        <dsp:cNvSpPr/>
      </dsp:nvSpPr>
      <dsp:spPr>
        <a:xfrm>
          <a:off x="2106423" y="477240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Автоматическое формирование планов разработки</a:t>
          </a:r>
          <a:endParaRPr lang="ru-RU" sz="1800" b="1" kern="1200" dirty="0"/>
        </a:p>
      </dsp:txBody>
      <dsp:txXfrm>
        <a:off x="2106423" y="477240"/>
        <a:ext cx="1912739" cy="1147643"/>
      </dsp:txXfrm>
    </dsp:sp>
    <dsp:sp modelId="{791B5DDA-B0E5-3747-90BB-7C79E22AF089}">
      <dsp:nvSpPr>
        <dsp:cNvPr id="0" name=""/>
        <dsp:cNvSpPr/>
      </dsp:nvSpPr>
      <dsp:spPr>
        <a:xfrm>
          <a:off x="4210436" y="477240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Мониторинг всех параметров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4210436" y="477240"/>
        <a:ext cx="1912739" cy="1147643"/>
      </dsp:txXfrm>
    </dsp:sp>
    <dsp:sp modelId="{B9CFA051-D8E4-FA4C-9FD2-7B73FB48D297}">
      <dsp:nvSpPr>
        <dsp:cNvPr id="0" name=""/>
        <dsp:cNvSpPr/>
      </dsp:nvSpPr>
      <dsp:spPr>
        <a:xfrm>
          <a:off x="6314449" y="477240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Отчеты в реальном времени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6314449" y="477240"/>
        <a:ext cx="1912739" cy="1147643"/>
      </dsp:txXfrm>
    </dsp:sp>
    <dsp:sp modelId="{2B277E8C-72CA-FE45-9BEE-5EED7D4DBFFE}">
      <dsp:nvSpPr>
        <dsp:cNvPr id="0" name=""/>
        <dsp:cNvSpPr/>
      </dsp:nvSpPr>
      <dsp:spPr>
        <a:xfrm>
          <a:off x="2411" y="1816158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Полностью электронное взаимодействие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411" y="1816158"/>
        <a:ext cx="1912739" cy="1147643"/>
      </dsp:txXfrm>
    </dsp:sp>
    <dsp:sp modelId="{5798EDA8-0FA4-3E43-9540-F75005900B1D}">
      <dsp:nvSpPr>
        <dsp:cNvPr id="0" name=""/>
        <dsp:cNvSpPr/>
      </dsp:nvSpPr>
      <dsp:spPr>
        <a:xfrm>
          <a:off x="2106423" y="1816158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Хранение всех документов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106423" y="1816158"/>
        <a:ext cx="1912739" cy="1147643"/>
      </dsp:txXfrm>
    </dsp:sp>
    <dsp:sp modelId="{D9BFBB89-B82D-2744-89B9-FB7B12C8535E}">
      <dsp:nvSpPr>
        <dsp:cNvPr id="0" name=""/>
        <dsp:cNvSpPr/>
      </dsp:nvSpPr>
      <dsp:spPr>
        <a:xfrm>
          <a:off x="4210436" y="1816158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Единое рабочее место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4210436" y="1816158"/>
        <a:ext cx="1912739" cy="1147643"/>
      </dsp:txXfrm>
    </dsp:sp>
    <dsp:sp modelId="{42C1B01A-D631-1C45-B0E2-008CB3852F91}">
      <dsp:nvSpPr>
        <dsp:cNvPr id="0" name=""/>
        <dsp:cNvSpPr/>
      </dsp:nvSpPr>
      <dsp:spPr>
        <a:xfrm>
          <a:off x="6314449" y="1816158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История работы по стандарту</a:t>
          </a:r>
        </a:p>
      </dsp:txBody>
      <dsp:txXfrm>
        <a:off x="6314449" y="1816158"/>
        <a:ext cx="1912739" cy="1147643"/>
      </dsp:txXfrm>
    </dsp:sp>
    <dsp:sp modelId="{87814E0A-2898-D544-A401-62EA7EC3A798}">
      <dsp:nvSpPr>
        <dsp:cNvPr id="0" name=""/>
        <dsp:cNvSpPr/>
      </dsp:nvSpPr>
      <dsp:spPr>
        <a:xfrm>
          <a:off x="2411" y="3155075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Облачный сервис (24х7)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411" y="3155075"/>
        <a:ext cx="1912739" cy="1147643"/>
      </dsp:txXfrm>
    </dsp:sp>
    <dsp:sp modelId="{F27B79C2-E716-A74F-8D52-6F77AAD31F58}">
      <dsp:nvSpPr>
        <dsp:cNvPr id="0" name=""/>
        <dsp:cNvSpPr/>
      </dsp:nvSpPr>
      <dsp:spPr>
        <a:xfrm>
          <a:off x="2106423" y="3155075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Не требуется дополнительное ПО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106423" y="3155075"/>
        <a:ext cx="1912739" cy="1147643"/>
      </dsp:txXfrm>
    </dsp:sp>
    <dsp:sp modelId="{70CC4217-7152-1842-877A-E0DE3F1E4BA0}">
      <dsp:nvSpPr>
        <dsp:cNvPr id="0" name=""/>
        <dsp:cNvSpPr/>
      </dsp:nvSpPr>
      <dsp:spPr>
        <a:xfrm>
          <a:off x="4210436" y="3155075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Гибкая настройка процессов</a:t>
          </a:r>
        </a:p>
      </dsp:txBody>
      <dsp:txXfrm>
        <a:off x="4210436" y="3155075"/>
        <a:ext cx="1912739" cy="1147643"/>
      </dsp:txXfrm>
    </dsp:sp>
    <dsp:sp modelId="{1E18C0F7-6667-FD4E-981D-1A65B97F2FD1}">
      <dsp:nvSpPr>
        <dsp:cNvPr id="0" name=""/>
        <dsp:cNvSpPr/>
      </dsp:nvSpPr>
      <dsp:spPr>
        <a:xfrm>
          <a:off x="6314449" y="3155075"/>
          <a:ext cx="1912739" cy="1147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Новые виды нормативных документов</a:t>
          </a:r>
        </a:p>
      </dsp:txBody>
      <dsp:txXfrm>
        <a:off x="6314449" y="3155075"/>
        <a:ext cx="1912739" cy="1147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F93F7-59A8-E24A-ACDB-2407C75569D6}">
      <dsp:nvSpPr>
        <dsp:cNvPr id="0" name=""/>
        <dsp:cNvSpPr/>
      </dsp:nvSpPr>
      <dsp:spPr>
        <a:xfrm rot="5400000">
          <a:off x="3818937" y="-3125296"/>
          <a:ext cx="768454" cy="7062260"/>
        </a:xfrm>
        <a:prstGeom prst="round2SameRect">
          <a:avLst/>
        </a:prstGeom>
        <a:noFill/>
        <a:ln w="38100" cap="rnd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effectLst/>
            </a:rPr>
            <a:t>Подготовка НСИ</a:t>
          </a:r>
          <a:endParaRPr lang="ru-RU" sz="1600" b="1" kern="1200" dirty="0">
            <a:solidFill>
              <a:schemeClr val="tx1"/>
            </a:solidFill>
            <a:effectLst/>
          </a:endParaRPr>
        </a:p>
      </dsp:txBody>
      <dsp:txXfrm rot="-5400000">
        <a:off x="672035" y="59119"/>
        <a:ext cx="7024747" cy="693428"/>
      </dsp:txXfrm>
    </dsp:sp>
    <dsp:sp modelId="{4648C709-D78B-AB47-A401-B56CE1494E4C}">
      <dsp:nvSpPr>
        <dsp:cNvPr id="0" name=""/>
        <dsp:cNvSpPr/>
      </dsp:nvSpPr>
      <dsp:spPr>
        <a:xfrm>
          <a:off x="0" y="113382"/>
          <a:ext cx="520254" cy="542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</a:t>
          </a:r>
          <a:endParaRPr lang="ru-RU" sz="2100" kern="1200" dirty="0"/>
        </a:p>
      </dsp:txBody>
      <dsp:txXfrm>
        <a:off x="76189" y="192788"/>
        <a:ext cx="367876" cy="383409"/>
      </dsp:txXfrm>
    </dsp:sp>
    <dsp:sp modelId="{596B0244-D336-F44B-97BE-B7EEFE81741F}">
      <dsp:nvSpPr>
        <dsp:cNvPr id="0" name=""/>
        <dsp:cNvSpPr/>
      </dsp:nvSpPr>
      <dsp:spPr>
        <a:xfrm rot="5400000">
          <a:off x="3818937" y="-2308814"/>
          <a:ext cx="768454" cy="7062260"/>
        </a:xfrm>
        <a:prstGeom prst="round2SameRect">
          <a:avLst/>
        </a:prstGeom>
        <a:noFill/>
        <a:ln w="38100" cap="rnd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effectLst/>
            </a:rPr>
            <a:t>Заполнение справочников в системе</a:t>
          </a:r>
          <a:endParaRPr lang="ru-RU" sz="1600" b="1" kern="1200" dirty="0">
            <a:solidFill>
              <a:schemeClr val="tx1"/>
            </a:solidFill>
            <a:effectLst/>
          </a:endParaRPr>
        </a:p>
      </dsp:txBody>
      <dsp:txXfrm rot="-5400000">
        <a:off x="672035" y="875601"/>
        <a:ext cx="7024747" cy="693428"/>
      </dsp:txXfrm>
    </dsp:sp>
    <dsp:sp modelId="{3C9A1C1B-1E8A-164E-A1D4-545A4BF7337C}">
      <dsp:nvSpPr>
        <dsp:cNvPr id="0" name=""/>
        <dsp:cNvSpPr/>
      </dsp:nvSpPr>
      <dsp:spPr>
        <a:xfrm>
          <a:off x="0" y="929865"/>
          <a:ext cx="520254" cy="542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</a:t>
          </a:r>
          <a:endParaRPr lang="ru-RU" sz="2100" kern="1200" dirty="0"/>
        </a:p>
      </dsp:txBody>
      <dsp:txXfrm>
        <a:off x="76189" y="1009271"/>
        <a:ext cx="367876" cy="383409"/>
      </dsp:txXfrm>
    </dsp:sp>
    <dsp:sp modelId="{236F5567-FB48-0542-8C54-3C53797C7035}">
      <dsp:nvSpPr>
        <dsp:cNvPr id="0" name=""/>
        <dsp:cNvSpPr/>
      </dsp:nvSpPr>
      <dsp:spPr>
        <a:xfrm rot="5400000">
          <a:off x="3818937" y="-1492331"/>
          <a:ext cx="768454" cy="7062260"/>
        </a:xfrm>
        <a:prstGeom prst="round2SameRect">
          <a:avLst/>
        </a:prstGeom>
        <a:noFill/>
        <a:ln w="38100" cap="rnd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effectLst/>
            </a:rPr>
            <a:t>Тестирование настроенных бизнес-процессов, функций системы</a:t>
          </a:r>
          <a:endParaRPr lang="ru-RU" sz="1600" b="1" kern="1200" dirty="0">
            <a:solidFill>
              <a:schemeClr val="tx1"/>
            </a:solidFill>
            <a:effectLst/>
          </a:endParaRPr>
        </a:p>
      </dsp:txBody>
      <dsp:txXfrm rot="-5400000">
        <a:off x="672035" y="1692084"/>
        <a:ext cx="7024747" cy="693428"/>
      </dsp:txXfrm>
    </dsp:sp>
    <dsp:sp modelId="{72EF02C1-91AF-2E4A-BF40-303D98FB4F5A}">
      <dsp:nvSpPr>
        <dsp:cNvPr id="0" name=""/>
        <dsp:cNvSpPr/>
      </dsp:nvSpPr>
      <dsp:spPr>
        <a:xfrm>
          <a:off x="0" y="1746348"/>
          <a:ext cx="520254" cy="542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</a:t>
          </a:r>
          <a:endParaRPr lang="ru-RU" sz="2100" kern="1200" dirty="0"/>
        </a:p>
      </dsp:txBody>
      <dsp:txXfrm>
        <a:off x="76189" y="1825754"/>
        <a:ext cx="367876" cy="383409"/>
      </dsp:txXfrm>
    </dsp:sp>
    <dsp:sp modelId="{288E5080-A9F0-E54C-8EC6-B7B7C9B5E5BE}">
      <dsp:nvSpPr>
        <dsp:cNvPr id="0" name=""/>
        <dsp:cNvSpPr/>
      </dsp:nvSpPr>
      <dsp:spPr>
        <a:xfrm rot="5400000">
          <a:off x="3818937" y="-675848"/>
          <a:ext cx="768454" cy="7062260"/>
        </a:xfrm>
        <a:prstGeom prst="round2SameRect">
          <a:avLst/>
        </a:prstGeom>
        <a:noFill/>
        <a:ln w="38100" cap="rnd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(Опция) Адаптация. Оценка необходимости изменения процессов. Открытие проекта для</a:t>
          </a:r>
          <a:r>
            <a:rPr lang="en-US" sz="16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 </a:t>
          </a:r>
          <a:r>
            <a:rPr lang="ru-RU" sz="16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доработки сервиса по требованиям: проектирование,  внесение изменений в  процессы,</a:t>
          </a:r>
          <a:r>
            <a:rPr lang="en-US" sz="16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 </a:t>
          </a:r>
          <a:r>
            <a:rPr lang="ru-RU" sz="16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уведомления, отчетные формы</a:t>
          </a:r>
          <a:endParaRPr lang="ru-RU" sz="1600" b="1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sp:txBody>
      <dsp:txXfrm rot="-5400000">
        <a:off x="672035" y="2508567"/>
        <a:ext cx="7024747" cy="693428"/>
      </dsp:txXfrm>
    </dsp:sp>
    <dsp:sp modelId="{035AD4F4-D3BC-FE4A-A7A4-FBAA4A71EDE8}">
      <dsp:nvSpPr>
        <dsp:cNvPr id="0" name=""/>
        <dsp:cNvSpPr/>
      </dsp:nvSpPr>
      <dsp:spPr>
        <a:xfrm>
          <a:off x="0" y="2562830"/>
          <a:ext cx="520254" cy="542221"/>
        </a:xfrm>
        <a:prstGeom prst="ellipse">
          <a:avLst/>
        </a:prstGeom>
        <a:solidFill>
          <a:schemeClr val="accent6"/>
        </a:solidFill>
        <a:ln w="38100" cap="rnd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</a:t>
          </a:r>
          <a:r>
            <a:rPr lang="en-US" sz="2100" kern="1200" dirty="0" smtClean="0"/>
            <a:t>’</a:t>
          </a:r>
          <a:endParaRPr lang="ru-RU" sz="2100" kern="1200" dirty="0"/>
        </a:p>
      </dsp:txBody>
      <dsp:txXfrm>
        <a:off x="76189" y="2642236"/>
        <a:ext cx="367876" cy="383409"/>
      </dsp:txXfrm>
    </dsp:sp>
    <dsp:sp modelId="{8062F9B6-CCED-4045-8D24-77F64EC8AB8F}">
      <dsp:nvSpPr>
        <dsp:cNvPr id="0" name=""/>
        <dsp:cNvSpPr/>
      </dsp:nvSpPr>
      <dsp:spPr>
        <a:xfrm rot="5400000">
          <a:off x="3818937" y="140633"/>
          <a:ext cx="768454" cy="7062260"/>
        </a:xfrm>
        <a:prstGeom prst="round2SameRect">
          <a:avLst/>
        </a:prstGeom>
        <a:noFill/>
        <a:ln w="38100" cap="rnd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effectLst/>
            </a:rPr>
            <a:t>Регистрация пользователей, ввод исходных данных</a:t>
          </a:r>
          <a:endParaRPr lang="ru-RU" sz="1600" b="1" kern="1200" dirty="0">
            <a:solidFill>
              <a:schemeClr val="tx1"/>
            </a:solidFill>
            <a:effectLst/>
          </a:endParaRPr>
        </a:p>
      </dsp:txBody>
      <dsp:txXfrm rot="-5400000">
        <a:off x="672035" y="3325049"/>
        <a:ext cx="7024747" cy="693428"/>
      </dsp:txXfrm>
    </dsp:sp>
    <dsp:sp modelId="{02246CBA-BB6D-B446-9CF1-4C4F5E3CBB60}">
      <dsp:nvSpPr>
        <dsp:cNvPr id="0" name=""/>
        <dsp:cNvSpPr/>
      </dsp:nvSpPr>
      <dsp:spPr>
        <a:xfrm>
          <a:off x="0" y="3379313"/>
          <a:ext cx="520254" cy="542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4</a:t>
          </a:r>
          <a:endParaRPr lang="ru-RU" sz="2100" kern="1200" dirty="0"/>
        </a:p>
      </dsp:txBody>
      <dsp:txXfrm>
        <a:off x="76189" y="3458719"/>
        <a:ext cx="367876" cy="383409"/>
      </dsp:txXfrm>
    </dsp:sp>
    <dsp:sp modelId="{B21A9F8F-D491-7A47-9A12-61637E1A590E}">
      <dsp:nvSpPr>
        <dsp:cNvPr id="0" name=""/>
        <dsp:cNvSpPr/>
      </dsp:nvSpPr>
      <dsp:spPr>
        <a:xfrm rot="5400000">
          <a:off x="3818937" y="920845"/>
          <a:ext cx="768454" cy="7062260"/>
        </a:xfrm>
        <a:prstGeom prst="round2SameRect">
          <a:avLst/>
        </a:prstGeom>
        <a:noFill/>
        <a:ln w="38100" cap="rnd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solidFill>
                <a:schemeClr val="tx1"/>
              </a:solidFill>
              <a:effectLst/>
            </a:rPr>
            <a:t>Работа с сервисом</a:t>
          </a:r>
          <a:endParaRPr lang="ru-RU" sz="1600" b="1" kern="1200" dirty="0">
            <a:solidFill>
              <a:schemeClr val="tx1"/>
            </a:solidFill>
            <a:effectLst/>
          </a:endParaRPr>
        </a:p>
      </dsp:txBody>
      <dsp:txXfrm rot="-5400000">
        <a:off x="672035" y="4105261"/>
        <a:ext cx="7024747" cy="693428"/>
      </dsp:txXfrm>
    </dsp:sp>
    <dsp:sp modelId="{B335BF97-07EE-8749-9441-2BF25CF5DEF7}">
      <dsp:nvSpPr>
        <dsp:cNvPr id="0" name=""/>
        <dsp:cNvSpPr/>
      </dsp:nvSpPr>
      <dsp:spPr>
        <a:xfrm>
          <a:off x="0" y="4195795"/>
          <a:ext cx="520254" cy="542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5</a:t>
          </a:r>
          <a:endParaRPr lang="ru-RU" sz="2100" kern="1200" dirty="0"/>
        </a:p>
      </dsp:txBody>
      <dsp:txXfrm>
        <a:off x="76189" y="4275201"/>
        <a:ext cx="367876" cy="383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813F8-002D-354D-98D2-80D67539CD60}" type="datetimeFigureOut">
              <a:rPr lang="ru-RU" smtClean="0"/>
              <a:t>17.02.16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AA2F2-6A49-D74A-B03F-EDBFD24DA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83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F0A48-D8E5-8547-A6BF-FBE3EEAF9176}" type="datetimeFigureOut">
              <a:rPr lang="ru-RU" smtClean="0"/>
              <a:t>17.02.16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37666-A818-9F48-B2DE-427818F6C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762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Relationship Id="rId3" Type="http://schemas.openxmlformats.org/officeDocument/2006/relationships/image" Target="../media/image3.png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Relationship Id="rId3" Type="http://schemas.openxmlformats.org/officeDocument/2006/relationships/image" Target="../media/image3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разработке любых документов</a:t>
            </a:r>
            <a:r>
              <a:rPr lang="ru-RU" baseline="0" dirty="0" smtClean="0"/>
              <a:t> технического регулирования необходимо постоянно решать следующие задачи:</a:t>
            </a:r>
            <a:endParaRPr lang="ru-RU" dirty="0" smtClean="0"/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Планирование разработки документа в соответствии с установленным порядком и нормативными сроками</a:t>
            </a:r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Обеспечение взаимодействия (коммуникаций) между всеми участниками разработки</a:t>
            </a:r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Мониторинг хода разработки (по отдельным документам и программе разработки в целом)</a:t>
            </a:r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Формирование отчетности по ходу разработки документов</a:t>
            </a:r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Хранение всех документов, относящихся к разработке, и доступ к ним</a:t>
            </a:r>
          </a:p>
          <a:p>
            <a:pPr marL="171450" indent="-171450">
              <a:buFont typeface="Arial" charset="0"/>
              <a:buChar char="•"/>
            </a:pPr>
            <a:endParaRPr lang="ru-RU" dirty="0" smtClean="0"/>
          </a:p>
          <a:p>
            <a:pPr marL="0" indent="0">
              <a:buFont typeface="Arial" charset="0"/>
              <a:buNone/>
            </a:pPr>
            <a:r>
              <a:rPr lang="ru-RU" dirty="0" smtClean="0"/>
              <a:t>При этом общие непроизводительные потери времени при разработке могут достигать 80%, в основном:</a:t>
            </a:r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на</a:t>
            </a:r>
            <a:r>
              <a:rPr lang="ru-RU" baseline="0" dirty="0" smtClean="0"/>
              <a:t> коммуникации между участниками разработки;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на </a:t>
            </a:r>
            <a:r>
              <a:rPr lang="ru-RU" dirty="0" smtClean="0"/>
              <a:t>поиск документов, касающихся</a:t>
            </a:r>
            <a:r>
              <a:rPr lang="ru-RU" baseline="0" dirty="0" smtClean="0"/>
              <a:t> разработки;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На сбор данных о ходе разработки и подготовку отчетности.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7666-A818-9F48-B2DE-427818F6C0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1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 этом осложняющими факторами обычно являются:</a:t>
            </a:r>
          </a:p>
          <a:p>
            <a:pPr marL="228600" indent="-228600">
              <a:buAutoNum type="arabicPeriod"/>
            </a:pPr>
            <a:r>
              <a:rPr lang="ru-RU" dirty="0" smtClean="0"/>
              <a:t>Большое количество участников разработки, из различных организаций, предприятий и стран.</a:t>
            </a:r>
          </a:p>
          <a:p>
            <a:pPr marL="228600" indent="-228600">
              <a:buAutoNum type="arabicPeriod"/>
            </a:pPr>
            <a:r>
              <a:rPr lang="ru-RU" dirty="0" smtClean="0"/>
              <a:t>То, что работы по разработке документов по стандартизации</a:t>
            </a:r>
            <a:r>
              <a:rPr lang="ru-RU" baseline="0" dirty="0" smtClean="0"/>
              <a:t> (или других нормативных документов) обычно являются далеко не единственными рабочими обязанностями участников разработки.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Практически невозможные изменения в устоявшихся процессах и процедурах работы.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 большинстве случаев – недостаточный или отсутствующий опыт работы в современных прикладных системах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А также устоявшиеся практики работы с помощью устаревших или недостаточно удобных для данной задачи средств коммуникаций - факсов, бумажных писем, телеграмм, в лучшем случае - электронной почты.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Для решения задачи эффективного управления разработкой нормативных документов различного вида и обеспечения удобных и быстрых коммуникаций между участниками разработки на основе нашей программной платформы мы создали специализированное решение – </a:t>
            </a:r>
            <a:r>
              <a:rPr lang="ru-RU" baseline="0" dirty="0" err="1" smtClean="0"/>
              <a:t>РАНДОК,Стандартизация</a:t>
            </a:r>
            <a:r>
              <a:rPr lang="ru-RU" baseline="0" dirty="0" smtClean="0"/>
              <a:t>.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endParaRPr lang="ru-RU" baseline="0" dirty="0" smtClean="0"/>
          </a:p>
          <a:p>
            <a:r>
              <a:rPr lang="ru-RU" sz="1200" dirty="0" smtClean="0">
                <a:solidFill>
                  <a:srgbClr val="FF0000"/>
                </a:solidFill>
              </a:rPr>
              <a:t>При создании сервиса по</a:t>
            </a:r>
            <a:r>
              <a:rPr lang="ru-RU" sz="1200" baseline="0" dirty="0" smtClean="0">
                <a:solidFill>
                  <a:srgbClr val="FF0000"/>
                </a:solidFill>
              </a:rPr>
              <a:t> управлению разработкой стандартов </a:t>
            </a:r>
            <a:r>
              <a:rPr lang="ru-RU" sz="1200" dirty="0" smtClean="0">
                <a:solidFill>
                  <a:srgbClr val="FF0000"/>
                </a:solidFill>
              </a:rPr>
              <a:t>были</a:t>
            </a:r>
            <a:r>
              <a:rPr lang="ru-RU" sz="1200" baseline="0" dirty="0" smtClean="0">
                <a:solidFill>
                  <a:srgbClr val="FF0000"/>
                </a:solidFill>
              </a:rPr>
              <a:t> поставлены следующие </a:t>
            </a:r>
            <a:r>
              <a:rPr lang="ru-RU" sz="1200" dirty="0" smtClean="0">
                <a:solidFill>
                  <a:srgbClr val="FF0000"/>
                </a:solidFill>
              </a:rPr>
              <a:t>основные цели:</a:t>
            </a:r>
          </a:p>
          <a:p>
            <a:pPr marL="228600" indent="-228600">
              <a:buAutoNum type="arabicPeriod"/>
            </a:pPr>
            <a:r>
              <a:rPr lang="ru-RU" sz="1200" baseline="0" dirty="0" smtClean="0">
                <a:solidFill>
                  <a:srgbClr val="FF0000"/>
                </a:solidFill>
              </a:rPr>
              <a:t>Повышение эффективности планирования и разработки документов по стандартизации за счет исключения непроизводительных затрат времени участников работ, сокращения документооборота и исключения многократного ввода данных и ручного формирования отчетов.</a:t>
            </a:r>
          </a:p>
          <a:p>
            <a:pPr marL="228600" indent="-228600">
              <a:buAutoNum type="arabicPeriod"/>
            </a:pPr>
            <a:r>
              <a:rPr lang="ru-RU" sz="1200" baseline="0" dirty="0" smtClean="0">
                <a:solidFill>
                  <a:srgbClr val="FF0000"/>
                </a:solidFill>
              </a:rPr>
              <a:t>Обеспечение контроля и мониторинга процессов разработки стандартов – включая требования по обеспечению актуальности данных, предупреждающие уведомления о нарушении сроков разработки,  исключение необходимости запроса дополнительной информации от участников работ для получения актуальных данных и формирования отчетов. Вся информация отображается в сводных отчетах в реальном времени.</a:t>
            </a:r>
          </a:p>
          <a:p>
            <a:pPr marL="228600" indent="-228600">
              <a:buAutoNum type="arabicPeriod"/>
            </a:pPr>
            <a:r>
              <a:rPr lang="ru-RU" sz="1200" baseline="0" dirty="0" smtClean="0">
                <a:solidFill>
                  <a:srgbClr val="FF0000"/>
                </a:solidFill>
              </a:rPr>
              <a:t>Упрощение и ускорение взаимодействия участников работ за счет использования современных безбумажных технологий коллективной работы – все взаимодействие участников разработки стандартов осуществляется непосредственно в системе, без необходимости использовать бумажные документы.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rgbClr val="FF0000"/>
                </a:solidFill>
              </a:rPr>
              <a:t>Обеспечение доступности</a:t>
            </a:r>
            <a:r>
              <a:rPr lang="ru-RU" sz="1200" baseline="0" dirty="0" smtClean="0">
                <a:solidFill>
                  <a:srgbClr val="FF0000"/>
                </a:solidFill>
              </a:rPr>
              <a:t> всех материалов и информации о ходе разработки в любой момент времени. Сервис предоставляет возможности по хранению всех документов, сопровождающих разработку стандартов, непосредственно в системе, в электронной форме. При этом все документы (в том числе – все версии документов) доступны из карточки стандарта. </a:t>
            </a:r>
          </a:p>
          <a:p>
            <a:pPr marL="228600" indent="-228600">
              <a:buAutoNum type="arabicPeriod"/>
            </a:pPr>
            <a:r>
              <a:rPr lang="ru-RU" sz="1200" baseline="0" dirty="0" smtClean="0">
                <a:solidFill>
                  <a:srgbClr val="FF0000"/>
                </a:solidFill>
              </a:rPr>
              <a:t>Упрощение планирования работ каждого участника разработки за счет технологий управления задачами и системы уведомлений. Система предлагает электронные уведомления о поступивших и выполненных задачах, о задержках разработки и других событиях. Для каждого пользователя в соответствии с его ролью в разработке формируется единое рабочее место, содержащее информацию обо всех задачах, уведомлениях и стандартах, в разработке которых он принимает участие. Задачи и стандарты отображаются в соответствии со сроками и приоритетами.</a:t>
            </a:r>
            <a:endParaRPr lang="en-US" sz="1200" dirty="0" smtClean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7666-A818-9F48-B2DE-427818F6C0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12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Сервис</a:t>
            </a:r>
            <a:r>
              <a:rPr lang="ru-RU" baseline="0" dirty="0" smtClean="0"/>
              <a:t> предназначен в первую очередь для:</a:t>
            </a:r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Руководителей технических комитетов и международных технических</a:t>
            </a:r>
            <a:r>
              <a:rPr lang="ru-RU" baseline="0" dirty="0" smtClean="0"/>
              <a:t> комитетов;</a:t>
            </a:r>
            <a:endParaRPr lang="ru-RU" dirty="0" smtClean="0"/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Секретариатов комитетов;</a:t>
            </a:r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Подкомитетов</a:t>
            </a:r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Разработчиков стандартов</a:t>
            </a:r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Функциональных заказчиков разрабатываемых</a:t>
            </a:r>
            <a:r>
              <a:rPr lang="ru-RU" baseline="0" dirty="0" smtClean="0"/>
              <a:t> стандартов</a:t>
            </a:r>
            <a:endParaRPr lang="ru-RU" dirty="0" smtClean="0"/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Для всех членов ТК/МТК</a:t>
            </a:r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Специалистов по стандартизации, ответственных, в том числе, за формирование</a:t>
            </a:r>
            <a:r>
              <a:rPr lang="ru-RU" baseline="0" dirty="0" smtClean="0"/>
              <a:t> и мониторинг исполнения планов разработки</a:t>
            </a:r>
            <a:endParaRPr lang="ru-RU" dirty="0" smtClean="0"/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Экспертов и участников согласования стандартов</a:t>
            </a:r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Голосующих представителей стран-участников разработки</a:t>
            </a:r>
          </a:p>
          <a:p>
            <a:pPr marL="171450" indent="-171450">
              <a:buFont typeface="Arial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7666-A818-9F48-B2DE-427818F6C0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2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050" dirty="0" smtClean="0"/>
              <a:t>Наше</a:t>
            </a:r>
            <a:r>
              <a:rPr lang="ru-RU" sz="1050" baseline="0" dirty="0" smtClean="0"/>
              <a:t> решение предлагается как в виде облачного сервиса («под ключ»), так и виде автоматизированной системы, которую можно развернуть на вычислительных мощностях заказчика. При этом сервис спроектирован и реализован таким образом, чтобы обеспечивать совместную работу </a:t>
            </a:r>
            <a:r>
              <a:rPr lang="ru-RU" sz="1050" b="0" baseline="0" dirty="0" smtClean="0"/>
              <a:t>всех</a:t>
            </a:r>
            <a:r>
              <a:rPr lang="ru-RU" sz="1050" baseline="0" dirty="0" smtClean="0"/>
              <a:t> участников разработки, независимо от их территориального расположения или организационной принадлежности.</a:t>
            </a:r>
          </a:p>
          <a:p>
            <a:pPr marL="0" indent="0">
              <a:buFontTx/>
              <a:buNone/>
            </a:pPr>
            <a:endParaRPr lang="ru-RU" sz="1050" dirty="0" smtClean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50" dirty="0" smtClean="0"/>
              <a:t>Система обеспечивает управление разработкой стандартов на протяжении всего жизненного цикла документа – от инициации его разработки до утверждения. Заложенные в систему процессы соответствуют нормативным и регламентным документам по разработке документов по стандартизации различных видов. При необходимости данные процессы могут корректироваться и оптимизироваться.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050" dirty="0" smtClean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50" dirty="0" smtClean="0"/>
              <a:t>В связи с тем, что разработка документов по стандартизации должна соответствовать</a:t>
            </a:r>
            <a:r>
              <a:rPr lang="ru-RU" sz="1050" baseline="0" dirty="0" smtClean="0"/>
              <a:t> требованиям нормативных документов, в нашем сервисе предусмотрено автоматическое формирование плана-графика разработки для каждого вида документа, в том числе формирование всех необходимых работ, определение их длительностей и зависимостей друг от друга. Сформированный план разработки может при необходимости корректироваться ответственным исполнителем.</a:t>
            </a:r>
            <a:endParaRPr lang="ru-RU" sz="105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05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50" dirty="0" smtClean="0"/>
              <a:t>В дальнейшем, при выполнении разработки, система обеспечивает мониторинг всех процессов разработки стандартов в реальном времени, в соответствии с заданным планом разработки, без необходимости запрашивать</a:t>
            </a:r>
            <a:r>
              <a:rPr lang="ru-RU" sz="1050" baseline="0" dirty="0" smtClean="0"/>
              <a:t> у участников разработки какую-либо дополнительную информацию или отчеты.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050" b="0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50" b="0" baseline="0" dirty="0" smtClean="0"/>
              <a:t>В системе реализована оперативная и сводная отчетность – как по каждому стандарту в отдельности, так и по всем разрабатываемым стандартам. Оперативная отчетность</a:t>
            </a:r>
            <a:r>
              <a:rPr lang="ru-RU" sz="1050" baseline="0" dirty="0" smtClean="0"/>
              <a:t> отражает текущее состояние разработки стандартов, а сводная отчетность позволяет также проводить план-</a:t>
            </a:r>
            <a:r>
              <a:rPr lang="ru-RU" sz="1050" baseline="0" dirty="0" err="1" smtClean="0"/>
              <a:t>фактный</a:t>
            </a:r>
            <a:r>
              <a:rPr lang="ru-RU" sz="1050" baseline="0" dirty="0" smtClean="0"/>
              <a:t> анализ в различных разрезах (по типам документов, по разработчикам, по срокам и стоимости, по степени отклонения и так далее).</a:t>
            </a:r>
            <a:endParaRPr lang="ru-RU" sz="1050" dirty="0" smtClean="0"/>
          </a:p>
          <a:p>
            <a:pPr marL="171450" indent="-171450">
              <a:buFontTx/>
              <a:buChar char="-"/>
            </a:pPr>
            <a:endParaRPr lang="ru-RU" sz="1050" dirty="0" smtClean="0"/>
          </a:p>
          <a:p>
            <a:pPr marL="171450" indent="-171450">
              <a:buFontTx/>
              <a:buChar char="-"/>
            </a:pPr>
            <a:r>
              <a:rPr lang="ru-RU" sz="1050" dirty="0" smtClean="0"/>
              <a:t>Система</a:t>
            </a:r>
            <a:r>
              <a:rPr lang="ru-RU" sz="1050" baseline="0" dirty="0" smtClean="0"/>
              <a:t> обеспечивает полностью безбумажное, электронное взаимодействие всех участников разработки стандартов с помощью </a:t>
            </a:r>
            <a:r>
              <a:rPr lang="ru-RU" sz="1050" dirty="0" smtClean="0"/>
              <a:t>единого механизма взаимодействия и обмена документами.</a:t>
            </a:r>
            <a:r>
              <a:rPr lang="ru-RU" sz="1050" baseline="0" dirty="0" smtClean="0"/>
              <a:t> </a:t>
            </a:r>
            <a:r>
              <a:rPr lang="ru-RU" sz="1050" dirty="0" smtClean="0"/>
              <a:t>Обмен данными, сообщениями и документами, выполнение задач по </a:t>
            </a:r>
            <a:r>
              <a:rPr lang="ru-RU" sz="1050" baseline="0" dirty="0" smtClean="0"/>
              <a:t>согласованию и голосованию по проектам стандартов</a:t>
            </a:r>
            <a:r>
              <a:rPr lang="ru-RU" sz="1050" dirty="0" smtClean="0"/>
              <a:t> производится непосредственно в системе, без необходимости использования дополнительных инструментов или печати документов</a:t>
            </a:r>
            <a:r>
              <a:rPr lang="ru-RU" sz="1050" baseline="0" dirty="0" smtClean="0"/>
              <a:t>. В качестве примеров такого </a:t>
            </a:r>
            <a:r>
              <a:rPr lang="ru-RU" sz="1050" baseline="0" dirty="0" err="1" smtClean="0"/>
              <a:t>взаимодейстивия</a:t>
            </a:r>
            <a:r>
              <a:rPr lang="ru-RU" sz="1050" baseline="0" dirty="0" smtClean="0"/>
              <a:t> можно привести следующие функции системы:</a:t>
            </a:r>
          </a:p>
          <a:p>
            <a:pPr marL="628650" lvl="1" indent="-171450">
              <a:buFontTx/>
              <a:buChar char="-"/>
            </a:pPr>
            <a:r>
              <a:rPr lang="ru-RU" sz="1050" b="1" baseline="0" dirty="0" smtClean="0"/>
              <a:t>Автоматическое</a:t>
            </a:r>
            <a:r>
              <a:rPr lang="ru-RU" sz="1050" baseline="0" dirty="0" smtClean="0"/>
              <a:t> формирование задач участникам разработки в соответствии с заданным процессом, их доставка непосредственно в интерфейс рабочего места пользователя. </a:t>
            </a:r>
          </a:p>
          <a:p>
            <a:pPr marL="628650" lvl="1" indent="-171450">
              <a:buFontTx/>
              <a:buChar char="-"/>
            </a:pPr>
            <a:r>
              <a:rPr lang="ru-RU" sz="1050" b="1" baseline="0" dirty="0" smtClean="0"/>
              <a:t>Отправка</a:t>
            </a:r>
            <a:r>
              <a:rPr lang="ru-RU" sz="1050" baseline="0" dirty="0" smtClean="0"/>
              <a:t> автоматических уведомлений (в интерфейсе системы и по электронной почте) о поступлении новой задачи, о приближающемся сроке выполнения задачи или о просроченных задачах. Также, кроме непосредственного исполнителя задач, о просроченных задачах уведомляется специалист по стандартизации ОАО «РЖД», ответственный за разработку конкретного стандарта. Уведомления позволяют пользователю заходить в систему только тогда, когда есть задачи, требующие его непосредственного участия, и при этом ничего не пропустить.</a:t>
            </a:r>
          </a:p>
          <a:p>
            <a:pPr marL="628650" lvl="1" indent="-171450">
              <a:buFontTx/>
              <a:buChar char="-"/>
            </a:pPr>
            <a:r>
              <a:rPr lang="ru-RU" sz="1050" b="1" baseline="0" dirty="0" smtClean="0"/>
              <a:t>Весь обмен информацией</a:t>
            </a:r>
            <a:r>
              <a:rPr lang="ru-RU" sz="1050" baseline="0" dirty="0" smtClean="0"/>
              <a:t> и документами между участниками по процессу разработки стандартов производится в электронной форме и непосредственно в системе. Так, к примеру, при выполнении задач пользователь не только ставит отметку о выполнении, но и может ввести комментарий к задаче или статус-отчет по длительным задачам, прикрепить к документам файлы в различных форматах (</a:t>
            </a:r>
            <a:r>
              <a:rPr lang="en-US" sz="1050" baseline="0" dirty="0" smtClean="0"/>
              <a:t>MS Office, PDF, </a:t>
            </a:r>
            <a:r>
              <a:rPr lang="ru-RU" sz="1050" baseline="0" dirty="0" smtClean="0"/>
              <a:t>сканированные документы), просмотреть документы, требующие его внимания.</a:t>
            </a:r>
          </a:p>
          <a:p>
            <a:pPr marL="628650" lvl="1" indent="-171450">
              <a:buFontTx/>
              <a:buChar char="-"/>
            </a:pPr>
            <a:r>
              <a:rPr lang="ru-RU" sz="1050" b="1" baseline="0" dirty="0" smtClean="0"/>
              <a:t>Среди задач, выполняемых</a:t>
            </a:r>
            <a:r>
              <a:rPr lang="ru-RU" sz="1050" baseline="0" dirty="0" smtClean="0"/>
              <a:t> участниками разработки непосредственно в системе, есть такие функции, как согласование документов (как без замечаний, так и с замечаниями и с прикреплением соответствующих файлов), а также голосование по проектам стандартов. При этом в системе фиксируются соответствующие действия и время их выполнения, а также прикрепляются подтверждающие документы. По каждому стандарту можно увидеть ход согласования или голосования (кто уже ответил и с каким результатом, когда это произошло, сколько еще участников не проголосовало и т.п.), а также просмотреть прикрепленные документы.</a:t>
            </a:r>
            <a:endParaRPr lang="ru-RU" sz="1050" dirty="0" smtClean="0"/>
          </a:p>
          <a:p>
            <a:pPr marL="171450" indent="-171450">
              <a:buFontTx/>
              <a:buChar char="-"/>
            </a:pPr>
            <a:endParaRPr lang="ru-RU" sz="1050" dirty="0" smtClean="0"/>
          </a:p>
          <a:p>
            <a:pPr marL="171450" indent="-171450">
              <a:buFontTx/>
              <a:buChar char="-"/>
            </a:pPr>
            <a:r>
              <a:rPr lang="ru-RU" sz="1050" dirty="0" smtClean="0"/>
              <a:t>Система является единым хранилищем всех документов, связанных с разработкой стандарта (технических заданий, календарных планов, проектов и окончательных редакций стандартов, отзывов и замечаний по проектам стандартов, результатов согласования и голосования по проектам стандартов и других). </a:t>
            </a:r>
            <a:r>
              <a:rPr lang="ru-RU" sz="1050" b="0" baseline="0" dirty="0" smtClean="0"/>
              <a:t>Все разрабатываемые по ходу работ документы </a:t>
            </a:r>
            <a:r>
              <a:rPr lang="ru-RU" sz="1050" baseline="0" dirty="0" smtClean="0"/>
              <a:t>хранятся непосредственно в системе и доступны из карточки стандарта. При этом по каждому документу ведется история версий, что позволяет при необходимости просмотреть все предыдущие версии документа. К таким документам относятся не только документы самого стандарта (проекты, различные редакции), но и договорные документы, организационно-распорядительные документы и прочие, связанные с разработкой, согласованием и утверждением стандарта.</a:t>
            </a:r>
            <a:endParaRPr lang="ru-RU" sz="105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05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50" dirty="0" smtClean="0"/>
              <a:t>Для всех</a:t>
            </a:r>
            <a:r>
              <a:rPr lang="ru-RU" sz="1050" baseline="0" dirty="0" smtClean="0"/>
              <a:t> пользователей системы реализован </a:t>
            </a:r>
            <a:r>
              <a:rPr lang="ru-RU" sz="1050" dirty="0" smtClean="0"/>
              <a:t>удобный и простой интерфейс единого рабочего места, практически не требующий дополнительного обучения. В этом интерфейсе пользователю доступны все функции системы, включая перечни задач и уведомления о необходимости выполнить те или иные действия в ходе разработки стандарта.</a:t>
            </a:r>
          </a:p>
          <a:p>
            <a:pPr marL="0" indent="0">
              <a:buFontTx/>
              <a:buNone/>
            </a:pPr>
            <a:endParaRPr lang="ru-RU" sz="1050" dirty="0" smtClean="0"/>
          </a:p>
          <a:p>
            <a:pPr marL="171450" indent="-171450">
              <a:buFontTx/>
              <a:buChar char="-"/>
            </a:pPr>
            <a:r>
              <a:rPr lang="ru-RU" sz="1050" baseline="0" dirty="0" smtClean="0"/>
              <a:t>Для обеспечения прозрачности процесса разработки стандарта система обеспечивает ведение журнала всех действий пользователей и формирование истории работы со стандартом. Это позволяет в любой момент времени увидеть, какие именно действия, когда и кем были проведены по разработке конкретного документа.</a:t>
            </a:r>
          </a:p>
          <a:p>
            <a:pPr marL="171450" indent="-171450">
              <a:buFontTx/>
              <a:buChar char="-"/>
            </a:pPr>
            <a:endParaRPr lang="ru-RU" sz="1050" baseline="0" dirty="0" smtClean="0"/>
          </a:p>
          <a:p>
            <a:pPr marL="171450" indent="-171450">
              <a:buFontTx/>
              <a:buChar char="-"/>
            </a:pPr>
            <a:r>
              <a:rPr lang="ru-RU" sz="1050" baseline="0" dirty="0" smtClean="0"/>
              <a:t>Как я уже говорил, для обеспечения быстрого развертывания системы без необходимости привлечения каких-либо специалистов по ИТ, мы предлагаем вариант системы в форме сервиса, доступного без перерывов, из любой точки мира. Все задачи по обслуживанию системы, обучению и технической поддержке пользователей выполняет наша компания.</a:t>
            </a:r>
          </a:p>
          <a:p>
            <a:pPr marL="171450" indent="-171450">
              <a:buFontTx/>
              <a:buChar char="-"/>
            </a:pPr>
            <a:endParaRPr lang="ru-RU" sz="1050" baseline="0" dirty="0" smtClean="0"/>
          </a:p>
          <a:p>
            <a:pPr marL="171450" lvl="0" indent="-171450">
              <a:buFontTx/>
              <a:buChar char="-"/>
            </a:pPr>
            <a:r>
              <a:rPr lang="ru-RU" sz="1050" baseline="0" dirty="0" smtClean="0"/>
              <a:t>При этом для работы в сервисе не требуется установка какого-либо дополнительного программного обеспечения на </a:t>
            </a:r>
            <a:r>
              <a:rPr lang="ru-RU" sz="1050" baseline="0" dirty="0" err="1" smtClean="0"/>
              <a:t>рабочием</a:t>
            </a:r>
            <a:r>
              <a:rPr lang="ru-RU" sz="1050" baseline="0" dirty="0" smtClean="0"/>
              <a:t> места участников разработки, а также нет необходимости в привлечении ИТ-специалистов для настройки системы на рабочем месте пользователя. Все функции системы доступны непосредственно в обычном интернет-браузере.</a:t>
            </a:r>
          </a:p>
          <a:p>
            <a:pPr marL="171450" indent="-171450">
              <a:buFontTx/>
              <a:buChar char="-"/>
            </a:pPr>
            <a:endParaRPr lang="ru-RU" sz="1050" baseline="0" dirty="0" smtClean="0"/>
          </a:p>
          <a:p>
            <a:pPr marL="171450" indent="-171450">
              <a:buFontTx/>
              <a:buChar char="-"/>
            </a:pPr>
            <a:r>
              <a:rPr lang="ru-RU" sz="1050" baseline="0" dirty="0" smtClean="0"/>
              <a:t>Важной особенностью системы являются широкие возможности по настройке и корректировке всех заложенных в нее процессов …</a:t>
            </a:r>
          </a:p>
          <a:p>
            <a:pPr marL="171450" indent="-171450">
              <a:buFontTx/>
              <a:buChar char="-"/>
            </a:pPr>
            <a:endParaRPr lang="ru-RU" sz="1050" baseline="0" dirty="0" smtClean="0"/>
          </a:p>
          <a:p>
            <a:pPr marL="171450" lvl="0" indent="-171450">
              <a:buFontTx/>
              <a:buChar char="-"/>
            </a:pPr>
            <a:r>
              <a:rPr lang="ru-RU" sz="1050" baseline="0" dirty="0" smtClean="0"/>
              <a:t>и добавления дополнительных видов документов по стандартизации при необходимости. Это позволяет настраивать сервис для любых потребностей и видов документов – и не обязательно только стандартов.</a:t>
            </a:r>
          </a:p>
          <a:p>
            <a:pPr marL="171450" lvl="0" indent="-171450">
              <a:buFontTx/>
              <a:buChar char="-"/>
            </a:pPr>
            <a:endParaRPr lang="ru-RU" sz="1050" baseline="0" dirty="0" smtClean="0"/>
          </a:p>
          <a:p>
            <a:pPr marL="0" lvl="0" indent="0">
              <a:buFontTx/>
              <a:buNone/>
            </a:pPr>
            <a:r>
              <a:rPr lang="ru-RU" sz="1050" baseline="0" dirty="0" smtClean="0"/>
              <a:t>Таким образом, представленный сервис является современным, высокотехнологичным и комплексным решением, обеспечивающим автоматизацию и перевод на безбумажную форму всех работ по созданию новых и корректировке существующих документов по стандартизации.</a:t>
            </a:r>
          </a:p>
          <a:p>
            <a:pPr marL="0" lvl="0" indent="0">
              <a:buFontTx/>
              <a:buNone/>
            </a:pPr>
            <a:endParaRPr lang="ru-RU" sz="1050" baseline="0" dirty="0" smtClean="0"/>
          </a:p>
          <a:p>
            <a:pPr marL="0" lvl="0" indent="0">
              <a:buFontTx/>
              <a:buNone/>
            </a:pPr>
            <a:r>
              <a:rPr lang="ru-RU" sz="1050" baseline="0" dirty="0" smtClean="0"/>
              <a:t>Далее я остановлюсь немного подробнее на основных функциях системы.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6A87C-55E5-444C-8933-D4B54CBCDE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4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 – подготовка </a:t>
            </a:r>
            <a:r>
              <a:rPr lang="ru-RU" sz="1200" b="1" dirty="0" smtClean="0">
                <a:solidFill>
                  <a:schemeClr val="tx1"/>
                </a:solidFill>
                <a:effectLst/>
              </a:rPr>
              <a:t>нормативно-справочной информации для занесения в систему (списки технических подкомитетов, организаций, контрагентов, объектов технического регулирования),  файлов с необходимыми графическими элементами (логотипами)</a:t>
            </a:r>
          </a:p>
          <a:p>
            <a:r>
              <a:rPr lang="ru-RU" dirty="0" smtClean="0"/>
              <a:t>2</a:t>
            </a:r>
            <a:r>
              <a:rPr lang="ru-RU" baseline="0" dirty="0" smtClean="0"/>
              <a:t> – заполнение справочников в системе</a:t>
            </a:r>
          </a:p>
          <a:p>
            <a:r>
              <a:rPr lang="ru-RU" baseline="0" dirty="0" smtClean="0"/>
              <a:t>3 – тестирование настроенных бизнес-процессов, проверка функций системы</a:t>
            </a:r>
          </a:p>
          <a:p>
            <a:r>
              <a:rPr lang="ru-RU" baseline="0" dirty="0" smtClean="0"/>
              <a:t>Как опция – адаптация системы (изменение бизнес-процессов, правил и логики)</a:t>
            </a:r>
          </a:p>
          <a:p>
            <a:r>
              <a:rPr lang="ru-RU" baseline="0" dirty="0" smtClean="0"/>
              <a:t>4 – Регистрация пользователей, назначение ролей, ввод исходных данных</a:t>
            </a:r>
          </a:p>
          <a:p>
            <a:r>
              <a:rPr lang="ru-RU" dirty="0" smtClean="0"/>
              <a:t>После</a:t>
            </a:r>
            <a:r>
              <a:rPr lang="ru-RU" baseline="0" dirty="0" smtClean="0"/>
              <a:t> этого можно приступать непосредственно к работе в системе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7666-A818-9F48-B2DE-427818F6C07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84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того, чтобы учесть потребности различных технических комитетов, мы предлагаем гибкую тарифную модель – годовая стоимость сервиса</a:t>
            </a:r>
            <a:r>
              <a:rPr lang="ru-RU" baseline="0" dirty="0" smtClean="0"/>
              <a:t> зависит от количества разрабатываемых в год документов по стандартизации.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зависимости от потребностей, можно выбрать пакеты до 10, 20, 50 или 100 документов в год.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При этом возможно в любое время увеличить требуемый объем.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Для комитетов, разрабатывающих большое количество стандартов в год (более 100), возможен вариант без ограничения по количеству документов.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Для того, чтобы любые ТК могли воспользоваться нашим сервисом, мы также предлагаем специальный пакет – если вы разрабатываете до 3 документов в год, сервис для вас бесплатен.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7666-A818-9F48-B2DE-427818F6C07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67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85750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Провели краткий анализ ситуации</a:t>
            </a:r>
          </a:p>
          <a:p>
            <a:pPr indent="-285750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Разработали процессы в соответствии с нормативными документами (ГОСТ, ГОСТ Р, СТО, СП)</a:t>
            </a:r>
          </a:p>
          <a:p>
            <a:pPr lvl="0" indent="-285750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Собрали и загрузили в сервис НСИ</a:t>
            </a:r>
          </a:p>
          <a:p>
            <a:pPr lvl="0" indent="-285750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Настроили экранные формы сводных отчетов</a:t>
            </a:r>
          </a:p>
          <a:p>
            <a:pPr lvl="0" indent="-285750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Продемонстрировали сервис в работе руководству ТК/МТК и получили одобрение</a:t>
            </a:r>
            <a:endParaRPr lang="en-US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indent="-285750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Начали опытную эксплуатацию сервиса</a:t>
            </a:r>
          </a:p>
          <a:p>
            <a:pPr lvl="0" indent="-285750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Начали изменение процессов – реальность не соответствует нормативным документам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7666-A818-9F48-B2DE-427818F6C07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00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85750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Вся информация и материалы в одном месте, в едином интерфейсе: документы, задачи, процессы, уведомления, отчеты …</a:t>
            </a:r>
          </a:p>
          <a:p>
            <a:pPr indent="-285750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Отражение ситуации в реальном времени:  что происходит с разработкой, с задачами, документами</a:t>
            </a:r>
          </a:p>
          <a:p>
            <a:pPr lvl="0" indent="-285750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Никакого сбора информации и подготовки отчетов «вручную» - всё доступно в системе и актуально</a:t>
            </a:r>
          </a:p>
          <a:p>
            <a:pPr lvl="0" indent="-285750">
              <a:spcBef>
                <a:spcPts val="6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Всё взаимодействие участников разработки стандартов – непосредственно в сервисе. Не требуется отдельных рассылок документов по почте или факсу, звонков для выяснения ситуации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Вынесенные уроки</a:t>
            </a:r>
          </a:p>
          <a:p>
            <a:pPr indent="-285750">
              <a:spcBef>
                <a:spcPts val="600"/>
              </a:spcBef>
              <a:buBlip>
                <a:blip r:embed="rId3"/>
              </a:buBlip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Нужно корректировать нормативные процессы – в реальности они выполняются не так, как закреплено в документах</a:t>
            </a:r>
          </a:p>
          <a:p>
            <a:pPr indent="-285750">
              <a:spcBef>
                <a:spcPts val="600"/>
              </a:spcBef>
              <a:buBlip>
                <a:blip r:embed="rId3"/>
              </a:buBlip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Качество и полноту НСИ сложно обеспечить, но это необходимо для дальнейшей эффективной работы. Ответственность не только заказчика!</a:t>
            </a:r>
          </a:p>
          <a:p>
            <a:pPr lvl="0" indent="-285750">
              <a:spcBef>
                <a:spcPts val="600"/>
              </a:spcBef>
              <a:buBlip>
                <a:blip r:embed="rId3"/>
              </a:buBlip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Заинтересованные лица на всех уровнях очень сильно заняты – необходимо жестко вносить в календарь участников регулярные встречи для решения вопросов</a:t>
            </a:r>
          </a:p>
          <a:p>
            <a:pPr lvl="0" indent="-285750">
              <a:spcBef>
                <a:spcPts val="600"/>
              </a:spcBef>
              <a:buBlip>
                <a:blip r:embed="rId3"/>
              </a:buBlip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Нам повезло с командой заказчика – реальный интерес к качественному и эффективному решению задачи на всех уровнях, активное участие</a:t>
            </a:r>
            <a:endParaRPr lang="en-US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indent="-285750">
              <a:spcBef>
                <a:spcPts val="600"/>
              </a:spcBef>
              <a:buBlip>
                <a:blip r:embed="rId3"/>
              </a:buBlip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Освоение сервиса всё же требует усилий от пользователей, не смотря на понятность и простоту интерфейса – мы помогаем!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Адаптация сервиса заняла 2 дополнительных месяца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7666-A818-9F48-B2DE-427818F6C07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BB8A-DD35-0746-A32B-BA75767E6C06}" type="datetime1">
              <a:rPr lang="ru-RU" smtClean="0"/>
              <a:t>17.02.16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Сервис </a:t>
            </a:r>
            <a:r>
              <a:rPr lang="ru-RU" dirty="0" err="1" smtClean="0"/>
              <a:t>РАНДОК.Стандартизация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B4F2-F2E2-0844-91C0-BAE20F98BB8E}" type="datetime1">
              <a:rPr lang="ru-RU" smtClean="0"/>
              <a:t>17.02.16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Сервис </a:t>
            </a:r>
            <a:r>
              <a:rPr lang="ru-RU" dirty="0" err="1" smtClean="0"/>
              <a:t>РАНДОК.Стандартизация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9E1F-92AE-6F4E-A795-F55C68D5F54C}" type="datetime1">
              <a:rPr lang="ru-RU" smtClean="0"/>
              <a:t>17.02.16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Сервис </a:t>
            </a:r>
            <a:r>
              <a:rPr lang="ru-RU" dirty="0" err="1" smtClean="0"/>
              <a:t>РАНДОК.Стандартизация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C92-3A48-4649-8D5F-C8E80203193B}" type="datetime1">
              <a:rPr lang="ru-RU" smtClean="0"/>
              <a:t>17.02.16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Сервис </a:t>
            </a:r>
            <a:r>
              <a:rPr lang="ru-RU" dirty="0" err="1" smtClean="0"/>
              <a:t>РАНДОК.Стандартизация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C793-75C0-364F-8A30-BE61E73CD892}" type="datetime1">
              <a:rPr lang="ru-RU" smtClean="0"/>
              <a:t>17.02.16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Сервис </a:t>
            </a:r>
            <a:r>
              <a:rPr lang="ru-RU" dirty="0" err="1" smtClean="0"/>
              <a:t>РАНДОК.Стандартизация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C721-FF1F-A14A-AC47-F415647D5DBB}" type="datetime1">
              <a:rPr lang="ru-RU" smtClean="0"/>
              <a:t>17.02.16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Сервис </a:t>
            </a:r>
            <a:r>
              <a:rPr lang="ru-RU" dirty="0" err="1" smtClean="0"/>
              <a:t>РАНДОК.Стандартизация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EE02-346F-4243-8594-54424720FB59}" type="datetime1">
              <a:rPr lang="ru-RU" smtClean="0"/>
              <a:t>17.02.16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Сервис </a:t>
            </a:r>
            <a:r>
              <a:rPr lang="ru-RU" dirty="0" err="1" smtClean="0"/>
              <a:t>РАНДОК.Стандартизация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97FA-566E-A54B-9327-3B08D977DF9A}" type="datetime1">
              <a:rPr lang="ru-RU" smtClean="0"/>
              <a:t>17.02.16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Сервис </a:t>
            </a:r>
            <a:r>
              <a:rPr lang="ru-RU" dirty="0" err="1" smtClean="0"/>
              <a:t>РАНДОК.Стандартизация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4FA-EC85-3943-9E5F-22BD713543ED}" type="datetime1">
              <a:rPr lang="ru-RU" smtClean="0"/>
              <a:t>17.02.16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Сервис </a:t>
            </a:r>
            <a:r>
              <a:rPr lang="ru-RU" dirty="0" err="1" smtClean="0"/>
              <a:t>РАНДОК.Стандартизация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F59F-A006-AD4A-9998-571264DDB46B}" type="datetime1">
              <a:rPr lang="ru-RU" smtClean="0"/>
              <a:t>17.02.16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Сервис </a:t>
            </a:r>
            <a:r>
              <a:rPr lang="ru-RU" dirty="0" err="1" smtClean="0"/>
              <a:t>РАНДОК.Стандартизация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781-05C1-9C4E-A910-2835AB8F3B68}" type="datetime1">
              <a:rPr lang="ru-RU" smtClean="0"/>
              <a:t>17.02.16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Сервис </a:t>
            </a:r>
            <a:r>
              <a:rPr lang="ru-RU" dirty="0" err="1" smtClean="0"/>
              <a:t>РАНДОК.Стандартизация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6D2B-3037-9B49-AB7A-22BC9D60D982}" type="datetime1">
              <a:rPr lang="ru-RU" smtClean="0"/>
              <a:t>17.02.16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Сервис </a:t>
            </a:r>
            <a:r>
              <a:rPr lang="ru-RU" dirty="0" err="1" smtClean="0"/>
              <a:t>РАНДОК.Стандартизация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819401"/>
            <a:ext cx="7772400" cy="1470025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3600" b="1" dirty="0" err="1" smtClean="0">
                <a:solidFill>
                  <a:schemeClr val="accent1"/>
                </a:solidFill>
              </a:rPr>
              <a:t>РАНДОК.Стандартизация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Автоматизация процессов разработки документов технического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регулирования. </a:t>
            </a:r>
            <a:b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Контроль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производительность, сервисный подход</a:t>
            </a:r>
          </a:p>
        </p:txBody>
      </p:sp>
      <p:pic>
        <p:nvPicPr>
          <p:cNvPr id="9" name="Рисунок 8" descr="logo cyr 500 px 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81000"/>
            <a:ext cx="2107803" cy="653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24000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Для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подключения к сервису нет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необходимости в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установке на рабочее место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специального программного обеспечения.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Система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предлагает пользователям простой и удобный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интерфейс, доступный непосредственно из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браузера.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Дополнительно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получения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уведомлений можно использовать адрес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электронной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почты.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Функции и элементы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интерфейса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системы зависят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роли пользователя в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процессе разработки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стандартов и настраиваются централизованно, администратором системы.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8382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Доступность и простота использования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Сервис </a:t>
            </a:r>
            <a:r>
              <a:rPr lang="ru-RU" dirty="0" err="1"/>
              <a:t>РАНДОК.Стандартизация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373380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Статус основных задач, выполняемых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участниками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разработки в системе - согласование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документов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(без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замечаний,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 внесением замечаниям)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голосование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 проектам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стандартов, отражаются просто и наглядно. Система фиксирует рецензента, его действия, время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их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выполнения.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 каждому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стандарту (процессу)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можно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онлайн режиме ознакомиться с  ходом голосования: кто и когда ответил, с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каким результатом,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сколько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еще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рецензентов не проголосовало,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 также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просмотреть документы и внесенные замечания.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3834765" cy="2517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71600"/>
            <a:ext cx="3124200" cy="2322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10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828800"/>
            <a:ext cx="3886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Отправка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автоматических уведомлений (в интерфейсе системы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и/или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 электронной почте)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стандартно осуществляется по следующим событиям: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 поступлении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новой задачи,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случае приближения срока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выполнения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задачи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 не выполнении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задачи в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срок</a:t>
            </a: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Кроме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непосредственного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исполнителя, сообщение о невыполненных в срок задачах направляется сотруднику, отвечающему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разработку данного конкретного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стандарта.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Настроенная система уведомлений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позволяют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рецензенту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заходить в систему только тогда, когда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появляются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задачи, требующие его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непосредственного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участия,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эффективно планировать свою работу, и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этом не оказаться виновником задержки процесса разработки либо утверждения стандарта.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8382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Уведомления и напоминания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Сервис </a:t>
            </a:r>
            <a:r>
              <a:rPr lang="ru-RU" dirty="0" err="1"/>
              <a:t>РАНДОК.Стандартизация</a:t>
            </a:r>
            <a:endParaRPr lang="en-US" dirty="0"/>
          </a:p>
        </p:txBody>
      </p:sp>
      <p:pic>
        <p:nvPicPr>
          <p:cNvPr id="8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828800"/>
            <a:ext cx="4088765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1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828800"/>
            <a:ext cx="3962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Сервис предоставляет готовые формы оперативных и сводных отчетов о ходе разработки стандартов.</a:t>
            </a: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 отчеты формируются в реальном времени.</a:t>
            </a: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 этом в каждом отчете доступна детальная информация по каждому элементу отчета.</a:t>
            </a:r>
          </a:p>
          <a:p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8382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Мониторинг и отчетность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Сервис </a:t>
            </a:r>
            <a:r>
              <a:rPr lang="ru-RU" dirty="0" err="1"/>
              <a:t>РАНДОК.Стандартизация</a:t>
            </a:r>
            <a:endParaRPr lang="en-US" dirty="0"/>
          </a:p>
        </p:txBody>
      </p:sp>
      <p:pic>
        <p:nvPicPr>
          <p:cNvPr id="12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6200"/>
            <a:ext cx="4572000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5" descr="02 Приоритетные стандарты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4040" r="1538" b="5605"/>
          <a:stretch/>
        </p:blipFill>
        <p:spPr>
          <a:xfrm>
            <a:off x="4773386" y="1828800"/>
            <a:ext cx="3980986" cy="129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638800" y="3886200"/>
            <a:ext cx="3115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отчетов доступны как экранные, так и печатные формы.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12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8382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 начать использовать сервис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Сервис </a:t>
            </a:r>
            <a:r>
              <a:rPr lang="ru-RU" dirty="0" err="1"/>
              <a:t>РАНДОК.Стандартизация</a:t>
            </a:r>
            <a:endParaRPr lang="en-US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50965390"/>
              </p:ext>
            </p:extLst>
          </p:nvPr>
        </p:nvGraphicFramePr>
        <p:xfrm>
          <a:off x="909638" y="1368426"/>
          <a:ext cx="7777162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530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48C709-D78B-AB47-A401-B56CE1494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648C709-D78B-AB47-A401-B56CE1494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graphicEl>
                                              <a:dgm id="{4648C709-D78B-AB47-A401-B56CE1494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3F93F7-59A8-E24A-ACDB-2407C755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B73F93F7-59A8-E24A-ACDB-2407C755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B73F93F7-59A8-E24A-ACDB-2407C7556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9A1C1B-1E8A-164E-A1D4-545A4BF73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3C9A1C1B-1E8A-164E-A1D4-545A4BF73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3C9A1C1B-1E8A-164E-A1D4-545A4BF733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6B0244-D336-F44B-97BE-B7EEFE817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596B0244-D336-F44B-97BE-B7EEFE817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596B0244-D336-F44B-97BE-B7EEFE817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EF02C1-91AF-2E4A-BF40-303D98FB4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72EF02C1-91AF-2E4A-BF40-303D98FB4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72EF02C1-91AF-2E4A-BF40-303D98FB4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6F5567-FB48-0542-8C54-3C53797C7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236F5567-FB48-0542-8C54-3C53797C7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36F5567-FB48-0542-8C54-3C53797C7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AD4F4-D3BC-FE4A-A7A4-FBAA4A71E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035AD4F4-D3BC-FE4A-A7A4-FBAA4A71E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035AD4F4-D3BC-FE4A-A7A4-FBAA4A71E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8E5080-A9F0-E54C-8EC6-B7B7C9B5E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88E5080-A9F0-E54C-8EC6-B7B7C9B5E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88E5080-A9F0-E54C-8EC6-B7B7C9B5E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46CBA-BB6D-B446-9CF1-4C4F5E3CB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02246CBA-BB6D-B446-9CF1-4C4F5E3CB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2246CBA-BB6D-B446-9CF1-4C4F5E3CB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62F9B6-CCED-4045-8D24-77F64EC8A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8062F9B6-CCED-4045-8D24-77F64EC8A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8062F9B6-CCED-4045-8D24-77F64EC8A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35BF97-07EE-8749-9441-2BF25CF5D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B335BF97-07EE-8749-9441-2BF25CF5D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B335BF97-07EE-8749-9441-2BF25CF5D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1A9F8F-D491-7A47-9A12-61637E1A5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B21A9F8F-D491-7A47-9A12-61637E1A5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21A9F8F-D491-7A47-9A12-61637E1A5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8382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Гибкая тарифная модель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Сервис </a:t>
            </a:r>
            <a:r>
              <a:rPr lang="ru-RU" dirty="0" err="1"/>
              <a:t>РАНДОК.Стандартизация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1733565"/>
            <a:ext cx="7543800" cy="61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ru-RU" sz="2400" dirty="0"/>
              <a:t>Стоимость </a:t>
            </a:r>
            <a:r>
              <a:rPr lang="ru-RU" sz="2400" dirty="0" smtClean="0"/>
              <a:t>зависит </a:t>
            </a:r>
            <a:r>
              <a:rPr lang="ru-RU" sz="2400" dirty="0"/>
              <a:t>от количества </a:t>
            </a:r>
            <a:r>
              <a:rPr lang="ru-RU" sz="2400" dirty="0" smtClean="0"/>
              <a:t>документов </a:t>
            </a:r>
            <a:r>
              <a:rPr lang="ru-RU" sz="2400" dirty="0"/>
              <a:t>в год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2400825"/>
            <a:ext cx="7543800" cy="61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dirty="0"/>
              <a:t>Пакеты до </a:t>
            </a:r>
            <a:r>
              <a:rPr lang="ru-RU" dirty="0"/>
              <a:t>10</a:t>
            </a:r>
            <a:r>
              <a:rPr lang="ru-RU" dirty="0"/>
              <a:t>, 20, 50 и 100 документов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399" y="3737007"/>
            <a:ext cx="7543800" cy="61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dirty="0"/>
              <a:t>Возможно неограниченное количество документов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1335" y="4641648"/>
            <a:ext cx="7546863" cy="612000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31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/>
              <a:t>До 3 документов - бесплатно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398" y="3068085"/>
            <a:ext cx="7543801" cy="61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dirty="0" smtClean="0"/>
              <a:t>Увеличение пакета в любое время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73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2819401"/>
            <a:ext cx="7772400" cy="14700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err="1" smtClean="0">
                <a:solidFill>
                  <a:schemeClr val="accent1"/>
                </a:solidFill>
              </a:rPr>
              <a:t>РАНДОК.Стандартизация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получения дополнительной информации, 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более подробного знакомства с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сервисом и обсуждения возможных вариантов использования: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ru-RU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accent1"/>
                </a:solidFill>
              </a:rPr>
              <a:t>Тел</a:t>
            </a:r>
            <a:r>
              <a:rPr lang="ru-RU" sz="2400" b="1" dirty="0">
                <a:solidFill>
                  <a:schemeClr val="accent1"/>
                </a:solidFill>
              </a:rPr>
              <a:t>. +7 (499) 553-01-44</a:t>
            </a:r>
          </a:p>
          <a:p>
            <a:pPr algn="l"/>
            <a:r>
              <a:rPr lang="en-US" sz="2400" b="1" dirty="0" err="1">
                <a:solidFill>
                  <a:schemeClr val="accent1"/>
                </a:solidFill>
              </a:rPr>
              <a:t>info@progredis.ru</a:t>
            </a:r>
            <a:endParaRPr lang="ru-RU" sz="2400" b="1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2819401"/>
            <a:ext cx="7772400" cy="14700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err="1" smtClean="0">
                <a:solidFill>
                  <a:schemeClr val="accent1"/>
                </a:solidFill>
              </a:rPr>
              <a:t>РАНДОК.Стандартизация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Пример внедрения сервиса для разработки документов по стандартизации в Техническом комитете 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«Железнодорожный транспорт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ru-RU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761053"/>
            <a:ext cx="8001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Большое количество ежегодно разрабатываемых документов по стандартизации</a:t>
            </a:r>
          </a:p>
          <a:p>
            <a:pPr indent="-285750"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Более 1000 участников разработки, 300 организаций, из 12 стран</a:t>
            </a:r>
          </a:p>
          <a:p>
            <a:pPr lvl="0" indent="-285750"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Практически «ручной» контроль за ходом разработки стандартов</a:t>
            </a:r>
          </a:p>
          <a:p>
            <a:pPr lvl="0" indent="-285750"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Никакой автоматизации, кроме таблиц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Excel</a:t>
            </a:r>
          </a:p>
          <a:p>
            <a:pPr lvl="0" indent="-285750"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Весь документооборот – в «бумажной» форме</a:t>
            </a:r>
          </a:p>
          <a:p>
            <a:pPr lvl="0" indent="-285750"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 отчеты собираются вручную</a:t>
            </a:r>
          </a:p>
          <a:p>
            <a:pPr lvl="0" indent="-285750">
              <a:spcBef>
                <a:spcPts val="6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Нет единого хранилища информации по разработке и материалов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838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Предпосылки внедрения сервиса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r>
              <a:rPr lang="ru-RU" dirty="0"/>
              <a:t>Сервис </a:t>
            </a:r>
            <a:r>
              <a:rPr lang="ru-RU" dirty="0" err="1"/>
              <a:t>РАНДОК.Стандартизация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5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19300" y="858449"/>
            <a:ext cx="51054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FFC000"/>
                </a:solidFill>
              </a:defRPr>
            </a:lvl1pPr>
          </a:lstStyle>
          <a:p>
            <a:r>
              <a:rPr lang="ru-RU" sz="2800" dirty="0"/>
              <a:t>Возможности для улучшения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5000" y="1789662"/>
            <a:ext cx="533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4A9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Унификация каналов коммуникаций </a:t>
            </a:r>
          </a:p>
          <a:p>
            <a:r>
              <a:rPr lang="ru-RU" dirty="0" smtClean="0"/>
              <a:t>между всеми участниками процесса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949978"/>
            <a:ext cx="4114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4A92"/>
                </a:solidFill>
              </a:defRPr>
            </a:lvl1pPr>
          </a:lstStyle>
          <a:p>
            <a:r>
              <a:rPr lang="ru-RU" dirty="0"/>
              <a:t>Единое место хранения </a:t>
            </a:r>
          </a:p>
          <a:p>
            <a:r>
              <a:rPr lang="ru-RU" dirty="0"/>
              <a:t>всех данных и документов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2905541"/>
            <a:ext cx="4343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4A9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Использование</a:t>
            </a:r>
            <a:r>
              <a:rPr lang="ru-RU" dirty="0" smtClean="0"/>
              <a:t> одного инструмента (единое </a:t>
            </a:r>
            <a:r>
              <a:rPr lang="ru-RU" dirty="0"/>
              <a:t>рабочее </a:t>
            </a:r>
            <a:r>
              <a:rPr lang="ru-RU" dirty="0" smtClean="0"/>
              <a:t>место)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905541"/>
            <a:ext cx="4114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4A9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Сокращение </a:t>
            </a:r>
            <a:r>
              <a:rPr lang="ru-RU" dirty="0"/>
              <a:t>ручной </a:t>
            </a:r>
            <a:r>
              <a:rPr lang="ru-RU" dirty="0" smtClean="0"/>
              <a:t> и «повторной» работы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4994415"/>
            <a:ext cx="6553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4A9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Ввод </a:t>
            </a:r>
            <a:r>
              <a:rPr lang="ru-RU" dirty="0"/>
              <a:t>регулярных отчетов о ходе работ (статус-отчет) </a:t>
            </a:r>
            <a:endParaRPr lang="ru-RU" dirty="0" smtClean="0"/>
          </a:p>
          <a:p>
            <a:r>
              <a:rPr lang="ru-RU" dirty="0" smtClean="0"/>
              <a:t>от </a:t>
            </a:r>
            <a:r>
              <a:rPr lang="ru-RU" dirty="0"/>
              <a:t>разработчиков </a:t>
            </a:r>
            <a:r>
              <a:rPr lang="ru-RU" dirty="0" smtClean="0"/>
              <a:t>документов по стандартизации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3949978"/>
            <a:ext cx="4343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4A92"/>
                </a:solidFill>
              </a:defRPr>
            </a:lvl1pPr>
          </a:lstStyle>
          <a:p>
            <a:r>
              <a:rPr lang="ru-RU" dirty="0"/>
              <a:t>Автоматизация </a:t>
            </a:r>
            <a:r>
              <a:rPr lang="ru-RU" dirty="0" smtClean="0"/>
              <a:t>отчетности</a:t>
            </a:r>
            <a:endParaRPr lang="ru-RU" dirty="0"/>
          </a:p>
          <a:p>
            <a:r>
              <a:rPr lang="ru-RU" dirty="0"/>
              <a:t> по состоянию дел</a:t>
            </a: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r>
              <a:rPr lang="ru-RU" dirty="0"/>
              <a:t>Сервис </a:t>
            </a:r>
            <a:r>
              <a:rPr lang="ru-RU" dirty="0" err="1"/>
              <a:t>РАНДОК.Стандартизация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6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838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 мы проводили внедрение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59507" y="1537939"/>
            <a:ext cx="4173450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Краткий анализ ситуации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9507" y="2154094"/>
            <a:ext cx="1730089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C000"/>
                </a:solidFill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Процессы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9507" y="2770249"/>
            <a:ext cx="2259080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Загрузка НСИ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59507" y="3386404"/>
            <a:ext cx="3089628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Настройка отчетов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59507" y="3997804"/>
            <a:ext cx="4131900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solidFill>
                  <a:srgbClr val="FFC000"/>
                </a:solidFill>
              </a:rPr>
              <a:t>Демонстрация заказчику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9507" y="4604016"/>
            <a:ext cx="4982774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Начало опытной эксплуатации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959507" y="5205829"/>
            <a:ext cx="428078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solidFill>
                  <a:srgbClr val="FFC000"/>
                </a:solidFill>
              </a:rPr>
              <a:t>Корректировка процессов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1255" y="2154094"/>
            <a:ext cx="940835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C000"/>
                </a:solidFill>
              </a:defRPr>
            </a:lvl1pPr>
          </a:lstStyle>
          <a:p>
            <a:r>
              <a:rPr lang="ru-RU" dirty="0" smtClean="0"/>
              <a:t>ГОСТ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93749" y="2154094"/>
            <a:ext cx="1213345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C000"/>
                </a:solidFill>
              </a:defRPr>
            </a:lvl1pPr>
          </a:lstStyle>
          <a:p>
            <a:r>
              <a:rPr lang="ru-RU" dirty="0" smtClean="0"/>
              <a:t>ГОСТ Р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238753" y="2154094"/>
            <a:ext cx="787523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C000"/>
                </a:solidFill>
              </a:defRPr>
            </a:lvl1pPr>
          </a:lstStyle>
          <a:p>
            <a:r>
              <a:rPr lang="ru-RU" dirty="0" smtClean="0"/>
              <a:t>СТО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157935" y="2154094"/>
            <a:ext cx="60144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C000"/>
                </a:solidFill>
              </a:defRPr>
            </a:lvl1pPr>
          </a:lstStyle>
          <a:p>
            <a:r>
              <a:rPr lang="ru-RU" dirty="0" smtClean="0"/>
              <a:t>СП</a:t>
            </a:r>
            <a:endParaRPr lang="ru-RU" dirty="0"/>
          </a:p>
        </p:txBody>
      </p:sp>
      <p:sp>
        <p:nvSpPr>
          <p:cNvPr id="1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r>
              <a:rPr lang="ru-RU" dirty="0"/>
              <a:t>Сервис </a:t>
            </a:r>
            <a:r>
              <a:rPr lang="ru-RU" dirty="0" err="1"/>
              <a:t>РАНДОК.Стандартизация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8382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задачи при </a:t>
            </a:r>
            <a:r>
              <a:rPr lang="ru-RU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разработке нормативных документов 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Сервис </a:t>
            </a:r>
            <a:r>
              <a:rPr lang="ru-RU" dirty="0" err="1" smtClean="0"/>
              <a:t>РАНДОК.Стандартизация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4560153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-285750">
              <a:spcBef>
                <a:spcPts val="600"/>
              </a:spcBef>
              <a:buBlip>
                <a:blip r:embed="rId3"/>
              </a:buBlip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indent="0" algn="ctr">
              <a:buNone/>
            </a:pPr>
            <a:r>
              <a:rPr lang="ru-RU" sz="24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Общие непроизводительные потери времени при выполнении этих работ могут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достигать</a:t>
            </a:r>
            <a:endParaRPr lang="ru-RU" sz="2400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8725" y="5434265"/>
            <a:ext cx="136655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C000"/>
                </a:solidFill>
              </a:defRPr>
            </a:lvl1pPr>
          </a:lstStyle>
          <a:p>
            <a:r>
              <a:rPr lang="ru-RU" sz="3600" dirty="0"/>
              <a:t>  80%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09665400"/>
              </p:ext>
            </p:extLst>
          </p:nvPr>
        </p:nvGraphicFramePr>
        <p:xfrm>
          <a:off x="2734614" y="1422758"/>
          <a:ext cx="3886200" cy="2771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88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C9FCBA-BEE1-604E-9232-5D1E8297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EC9FCBA-BEE1-604E-9232-5D1E8297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graphicEl>
                                              <a:dgm id="{6EC9FCBA-BEE1-604E-9232-5D1E82973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46892E-4FD5-3C44-99EF-AFE7C77E6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5C46892E-4FD5-3C44-99EF-AFE7C77E6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5C46892E-4FD5-3C44-99EF-AFE7C77E6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7211B2-D19F-DF48-B199-AD6437539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57211B2-D19F-DF48-B199-AD6437539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B57211B2-D19F-DF48-B199-AD6437539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5A5AAC-3EA8-5D41-BA63-E86864D4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975A5AAC-3EA8-5D41-BA63-E86864D4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975A5AAC-3EA8-5D41-BA63-E86864D48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4BB4E5-BD39-1A41-BD92-D8632A5F8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24BB4E5-BD39-1A41-BD92-D8632A5F8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24BB4E5-BD39-1A41-BD92-D8632A5F8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838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у нас получилось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50674" y="5450019"/>
            <a:ext cx="5271251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C000"/>
                </a:solidFill>
              </a:defRPr>
            </a:lvl1pPr>
          </a:lstStyle>
          <a:p>
            <a:r>
              <a:rPr lang="ru-RU" dirty="0"/>
              <a:t>Новое качество взаимодействия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0674" y="1949887"/>
            <a:ext cx="6038704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Единый интерфейс, один инструмент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0673" y="2546022"/>
            <a:ext cx="4087081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Всё в реальном времени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43747" y="3142157"/>
            <a:ext cx="4560864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Актуальность и доступность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43747" y="3753557"/>
            <a:ext cx="4888326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Единый канал коммуникаций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r>
              <a:rPr lang="ru-RU" dirty="0"/>
              <a:t>Сервис </a:t>
            </a:r>
            <a:r>
              <a:rPr lang="ru-RU" dirty="0" err="1"/>
              <a:t>РАНДОК.Стандартизация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8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838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сегодня: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47670" y="1600200"/>
            <a:ext cx="4807919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13</a:t>
            </a:r>
            <a:r>
              <a:rPr lang="en-US" sz="2800" b="1" dirty="0" smtClean="0">
                <a:solidFill>
                  <a:srgbClr val="FFC000"/>
                </a:solidFill>
              </a:rPr>
              <a:t>4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документов в разработке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7670" y="2216355"/>
            <a:ext cx="510357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6940</a:t>
            </a:r>
            <a:r>
              <a:rPr lang="ru-RU" dirty="0" smtClean="0">
                <a:solidFill>
                  <a:schemeClr val="bg1"/>
                </a:solidFill>
              </a:rPr>
              <a:t> задач, из них </a:t>
            </a:r>
            <a:r>
              <a:rPr lang="en-US" dirty="0" smtClean="0"/>
              <a:t>299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>
                <a:solidFill>
                  <a:schemeClr val="bg1"/>
                </a:solidFill>
              </a:rPr>
              <a:t>работе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7670" y="2832510"/>
            <a:ext cx="314438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solidFill>
                  <a:srgbClr val="FFC000"/>
                </a:solidFill>
              </a:rPr>
              <a:t>4</a:t>
            </a:r>
            <a:r>
              <a:rPr lang="en-US" dirty="0" smtClean="0">
                <a:solidFill>
                  <a:srgbClr val="FFC000"/>
                </a:solidFill>
              </a:rPr>
              <a:t>15</a:t>
            </a:r>
            <a:r>
              <a:rPr lang="ru-RU" dirty="0" smtClean="0"/>
              <a:t> пользователей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47670" y="3448665"/>
            <a:ext cx="7328994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solidFill>
                  <a:srgbClr val="FFC000"/>
                </a:solidFill>
              </a:rPr>
              <a:t>47 </a:t>
            </a:r>
            <a:r>
              <a:rPr lang="ru-RU" dirty="0" smtClean="0"/>
              <a:t>экспертных групп (ПК, МПК, ЭГ, НТП дорог)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47670" y="4060065"/>
            <a:ext cx="4218463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FFC000"/>
                </a:solidFill>
              </a:rPr>
              <a:t>29</a:t>
            </a:r>
            <a:r>
              <a:rPr lang="ru-RU" dirty="0"/>
              <a:t> голосующих членов ТК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7670" y="4666277"/>
            <a:ext cx="4349909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FFC000"/>
                </a:solidFill>
              </a:rPr>
              <a:t>8</a:t>
            </a:r>
            <a:r>
              <a:rPr lang="ru-RU" dirty="0"/>
              <a:t> голосующих членов МТК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670" y="5268090"/>
            <a:ext cx="5074466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Процессы </a:t>
            </a:r>
            <a:r>
              <a:rPr lang="ru-RU" dirty="0">
                <a:solidFill>
                  <a:srgbClr val="FFC000"/>
                </a:solidFill>
              </a:rPr>
              <a:t>ГОСТ, ГОСТ Р, СТО, СП</a:t>
            </a: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r>
              <a:rPr lang="ru-RU" dirty="0"/>
              <a:t>Сервис </a:t>
            </a:r>
            <a:r>
              <a:rPr lang="ru-RU" dirty="0" err="1"/>
              <a:t>РАНДОК.Стандартизация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0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2819401"/>
            <a:ext cx="7772400" cy="14700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err="1" smtClean="0">
                <a:solidFill>
                  <a:schemeClr val="accent1"/>
                </a:solidFill>
              </a:rPr>
              <a:t>РАНДОК.Стандартизация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получения дополнительной информации, 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более подробного знакомства с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сервисом и обсуждения возможных вариантов использования: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ru-RU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accent1"/>
                </a:solidFill>
              </a:rPr>
              <a:t>Тел</a:t>
            </a:r>
            <a:r>
              <a:rPr lang="ru-RU" sz="2400" b="1" dirty="0">
                <a:solidFill>
                  <a:schemeClr val="accent1"/>
                </a:solidFill>
              </a:rPr>
              <a:t>. +7 (499) 553-01-44</a:t>
            </a:r>
          </a:p>
          <a:p>
            <a:pPr algn="l"/>
            <a:r>
              <a:rPr lang="en-US" sz="2400" b="1" dirty="0" err="1">
                <a:solidFill>
                  <a:schemeClr val="accent1"/>
                </a:solidFill>
              </a:rPr>
              <a:t>info@progredis.ru</a:t>
            </a:r>
            <a:endParaRPr lang="ru-RU" sz="2400" b="1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Сервис РАНДОК.Стандартизация</a:t>
            </a:r>
            <a:endParaRPr lang="en-US" dirty="0"/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381000" y="2644914"/>
            <a:ext cx="25146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4A92"/>
                </a:solidFill>
              </a:defRPr>
            </a:lvl1pPr>
          </a:lstStyle>
          <a:p>
            <a:r>
              <a:rPr lang="ru-RU" smtClean="0"/>
              <a:t>Высокая </a:t>
            </a:r>
            <a:r>
              <a:rPr lang="ru-RU" dirty="0" smtClean="0"/>
              <a:t>загрузка</a:t>
            </a:r>
            <a:r>
              <a:rPr lang="en-US" dirty="0" smtClean="0"/>
              <a:t> </a:t>
            </a:r>
            <a:r>
              <a:rPr lang="ru-RU" dirty="0" smtClean="0"/>
              <a:t>участников </a:t>
            </a:r>
            <a:endParaRPr lang="ru-RU" dirty="0"/>
          </a:p>
          <a:p>
            <a:r>
              <a:rPr lang="ru-RU" dirty="0"/>
              <a:t> текущей </a:t>
            </a:r>
            <a:r>
              <a:rPr lang="ru-RU" dirty="0" smtClean="0"/>
              <a:t>работой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5900" y="944081"/>
            <a:ext cx="631331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4A9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Большое количество участников разработки – из разных организаций и стран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85900" y="4778514"/>
            <a:ext cx="30099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4A9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Отсутствие </a:t>
            </a:r>
            <a:r>
              <a:rPr lang="ru-RU" dirty="0"/>
              <a:t>опыта работы </a:t>
            </a:r>
            <a:r>
              <a:rPr lang="ru-RU" dirty="0" smtClean="0"/>
              <a:t>в автоматизированных</a:t>
            </a:r>
          </a:p>
          <a:p>
            <a:r>
              <a:rPr lang="ru-RU" dirty="0" smtClean="0"/>
              <a:t> системах с веб-интерфейсом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2644914"/>
            <a:ext cx="25146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4A9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Устоявшиеся производственные процессы и процедуры</a:t>
            </a:r>
          </a:p>
        </p:txBody>
      </p:sp>
      <p:sp>
        <p:nvSpPr>
          <p:cNvPr id="6" name="Овал 5"/>
          <p:cNvSpPr/>
          <p:nvPr/>
        </p:nvSpPr>
        <p:spPr>
          <a:xfrm>
            <a:off x="3619500" y="2389257"/>
            <a:ext cx="19812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rgbClr val="FFC000"/>
                </a:solidFill>
              </a:rPr>
              <a:t>РАНДОК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300" y="2829579"/>
            <a:ext cx="28956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FFC000"/>
                </a:solidFill>
              </a:defRPr>
            </a:lvl1pPr>
          </a:lstStyle>
          <a:p>
            <a:r>
              <a:rPr lang="ru-RU" sz="2800" dirty="0" smtClean="0"/>
              <a:t>Осложняющие факторы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789311" y="4775691"/>
            <a:ext cx="3009900" cy="13262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4A9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Множество различных (в том числе устаревших и «бумажных») средств коммуникаций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0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6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8382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Для кого предназначен сервис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РАНДОК.Стандартизация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Сервис </a:t>
            </a:r>
            <a:r>
              <a:rPr lang="ru-RU" dirty="0" err="1"/>
              <a:t>РАНДОК.Стандартизация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1524000"/>
            <a:ext cx="8001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Bef>
                <a:spcPts val="600"/>
              </a:spcBef>
              <a:buBlip>
                <a:blip r:embed="rId3"/>
              </a:buBlip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Руководители ТК/МТК</a:t>
            </a:r>
          </a:p>
          <a:p>
            <a:pPr lvl="0" indent="-285750">
              <a:spcBef>
                <a:spcPts val="600"/>
              </a:spcBef>
              <a:buBlip>
                <a:blip r:embed="rId3"/>
              </a:buBlip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Секретариат ТК/МТК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-285750">
              <a:spcBef>
                <a:spcPts val="600"/>
              </a:spcBef>
              <a:buBlip>
                <a:blip r:embed="rId3"/>
              </a:buBlip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Подкомитеты</a:t>
            </a:r>
          </a:p>
          <a:p>
            <a:pPr indent="-285750">
              <a:spcBef>
                <a:spcPts val="600"/>
              </a:spcBef>
              <a:buBlip>
                <a:blip r:embed="rId3"/>
              </a:buBlip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Разработчики стандартов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-285750">
              <a:spcBef>
                <a:spcPts val="600"/>
              </a:spcBef>
              <a:buBlip>
                <a:blip r:embed="rId3"/>
              </a:buBlip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Функциональные заказчики</a:t>
            </a:r>
          </a:p>
          <a:p>
            <a:pPr indent="-285750">
              <a:spcBef>
                <a:spcPts val="600"/>
              </a:spcBef>
              <a:buBlip>
                <a:blip r:embed="rId3"/>
              </a:buBlip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 члены ТК/МТК</a:t>
            </a:r>
          </a:p>
          <a:p>
            <a:pPr indent="-285750">
              <a:spcBef>
                <a:spcPts val="600"/>
              </a:spcBef>
              <a:buBlip>
                <a:blip r:embed="rId3"/>
              </a:buBlip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Специалисты по стандартизации</a:t>
            </a:r>
          </a:p>
          <a:p>
            <a:pPr indent="-285750">
              <a:spcBef>
                <a:spcPts val="600"/>
              </a:spcBef>
              <a:buBlip>
                <a:blip r:embed="rId3"/>
              </a:buBlip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Эксперты, участники согласования</a:t>
            </a:r>
          </a:p>
          <a:p>
            <a:pPr indent="-285750">
              <a:spcBef>
                <a:spcPts val="600"/>
              </a:spcBef>
              <a:buBlip>
                <a:blip r:embed="rId3"/>
              </a:buBlip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Голосующие представители стран</a:t>
            </a:r>
          </a:p>
          <a:p>
            <a:pPr indent="-285750">
              <a:spcBef>
                <a:spcPts val="600"/>
              </a:spcBef>
              <a:buBlip>
                <a:blip r:embed="rId3"/>
              </a:buBlip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Сервис доступен без ограничений по организационному, географическому или государственному признакам.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5410200"/>
            <a:ext cx="71628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Может применяться для управления разработкой любых видов нормативных документов – не только по </a:t>
            </a:r>
            <a:r>
              <a:rPr lang="ru-RU" b="1" dirty="0" smtClean="0">
                <a:solidFill>
                  <a:srgbClr val="FFC000"/>
                </a:solidFill>
              </a:rPr>
              <a:t>стандартизации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875478"/>
              </p:ext>
            </p:extLst>
          </p:nvPr>
        </p:nvGraphicFramePr>
        <p:xfrm>
          <a:off x="457200" y="828276"/>
          <a:ext cx="8229600" cy="4779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1934-A197-0F41-B7D8-9FD44B0DFD2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1" y="5276888"/>
            <a:ext cx="8229600" cy="819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31" b="1" dirty="0"/>
              <a:t>Комплексная система управления разработкой </a:t>
            </a:r>
            <a:r>
              <a:rPr lang="ru-RU" sz="2031" b="1" dirty="0" smtClean="0"/>
              <a:t>нормативных документов с </a:t>
            </a:r>
            <a:r>
              <a:rPr lang="ru-RU" sz="2031" b="1" dirty="0"/>
              <a:t>широкими возможностями</a:t>
            </a:r>
            <a:endParaRPr lang="en-US" sz="2031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2114" y="575493"/>
            <a:ext cx="7422948" cy="400110"/>
          </a:xfr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Основные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возможности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РАНДОК.Стандартизация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0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5BDABE-63EE-CF4A-896B-36E287DA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45BDABE-63EE-CF4A-896B-36E287DA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graphicEl>
                                              <a:dgm id="{945BDABE-63EE-CF4A-896B-36E287DA8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5C1D3A-D8DD-CC48-9453-A8D7CB69B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795C1D3A-D8DD-CC48-9453-A8D7CB69B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795C1D3A-D8DD-CC48-9453-A8D7CB69B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1B5DDA-B0E5-3747-90BB-7C79E22AF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791B5DDA-B0E5-3747-90BB-7C79E22AF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791B5DDA-B0E5-3747-90BB-7C79E22AF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CFA051-D8E4-FA4C-9FD2-7B73FB48D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B9CFA051-D8E4-FA4C-9FD2-7B73FB48D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B9CFA051-D8E4-FA4C-9FD2-7B73FB48D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277E8C-72CA-FE45-9BEE-5EED7D4DB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2B277E8C-72CA-FE45-9BEE-5EED7D4DB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B277E8C-72CA-FE45-9BEE-5EED7D4DB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98EDA8-0FA4-3E43-9540-F75005900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5798EDA8-0FA4-3E43-9540-F75005900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5798EDA8-0FA4-3E43-9540-F75005900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BFBB89-B82D-2744-89B9-FB7B12C85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D9BFBB89-B82D-2744-89B9-FB7B12C85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D9BFBB89-B82D-2744-89B9-FB7B12C85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C1B01A-D631-1C45-B0E2-008CB3852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42C1B01A-D631-1C45-B0E2-008CB3852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42C1B01A-D631-1C45-B0E2-008CB3852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814E0A-2898-D544-A401-62EA7EC3A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87814E0A-2898-D544-A401-62EA7EC3A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87814E0A-2898-D544-A401-62EA7EC3A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9C2-E716-A74F-8D52-6F77AAD31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F27B79C2-E716-A74F-8D52-6F77AAD31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F27B79C2-E716-A74F-8D52-6F77AAD31F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CC4217-7152-1842-877A-E0DE3F1E4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70CC4217-7152-1842-877A-E0DE3F1E4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70CC4217-7152-1842-877A-E0DE3F1E4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18C0F7-6667-FD4E-981D-1A65B97F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1E18C0F7-6667-FD4E-981D-1A65B97F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1E18C0F7-6667-FD4E-981D-1A65B97F2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240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Сервис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обеспечивает управление разработкой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всех этапах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счет реализации в системе полных процессов разработки для каждого вида документа по стандартизации – в настоящее время это ГОСТ, ГОСТ Р, СТО и свод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правил. Модели процессов охватывают цикл разработки  от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момента инициации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через формирование карточки стандарта и рабочего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плана)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 момента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утверждения стандарта.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8382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Управление длительностью разработки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Сервис </a:t>
            </a:r>
            <a:r>
              <a:rPr lang="ru-RU" dirty="0" err="1"/>
              <a:t>РАНДОК.Стандартизация</a:t>
            </a:r>
            <a:endParaRPr lang="en-US" dirty="0"/>
          </a:p>
        </p:txBody>
      </p:sp>
      <p:pic>
        <p:nvPicPr>
          <p:cNvPr id="6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33800"/>
            <a:ext cx="4291965" cy="2494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57800" y="3505200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Рабочий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план разработки стандарта формируется автоматически – на основе типового перечня работ по процессу для конкретного вида документа по стандартизации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В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плане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отражается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степень выполнения отдельных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задач и  фактические даты их выполнения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При просмотре рабочего плана можно перейти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 конкретной  задаче,  ознакомиться со  статусом ее  выполнения,  текущими версиями документов, комментариями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статус-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отчетами исполнителей.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4217035" cy="805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39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24000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Взаимодействие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участников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разработки стандартов производится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непосредственно в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системе – в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электронной форме, без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использования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бумажных документов,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рассылки телеграмм, факсов. Пользователь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любой момент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времени может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получить информацию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своим задачам, назначенным для выполнения. Ответственный за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разработку стандарта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сотрудник видит статусы выполнения участниками процесса своих задач.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8382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Обеспечение тесного взаимодействия участников процесса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Сервис </a:t>
            </a:r>
            <a:r>
              <a:rPr lang="ru-RU" dirty="0" err="1"/>
              <a:t>РАНДОК.Стандартизация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96240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Задачи для исполнителей формируются в системе автоматически в зависимости вида стандарта, и доставляются непосредственно в активное окно (интерфейс) 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рабочего места пользователя. 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выполнения поступившей задачи пользователю необходимо открыть задачу, ознакомиться с ее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содержанием, прилагаемыми документами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и выполнить (завершить) задачу.</a:t>
            </a:r>
          </a:p>
        </p:txBody>
      </p:sp>
      <p:pic>
        <p:nvPicPr>
          <p:cNvPr id="10" name="Рисунок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3962400" cy="2332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4088765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61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240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Весь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обмен информацией и документами между участниками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разработки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стандартов производится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электронной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форме непосредственно в системе. При выполнении  задания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пользователь не только ставит отметку о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его завершении,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но и может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оставить комментарий, статус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-отчет по длительным задачам,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внести свои замечания, прикрепить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 документам файлы в различных форматах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(например,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.doc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xls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.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pdf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8382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Единое хранилище материалов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Сервис </a:t>
            </a:r>
            <a:r>
              <a:rPr lang="ru-RU" dirty="0" err="1"/>
              <a:t>РАНДОК.Стандартизация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038600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разрабатываемые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используемые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 ходу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разработки стандарта документы доступны непосредственно из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карточки стандарта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 таким документам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относятся, например, редакции самого стандарта, договоры, приказы, другие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организационно-распорядительные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документы, связанные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 разработкой, согласованием и утверждением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стандарта.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 каждому документу ведется история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версий.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600"/>
            <a:ext cx="3962400" cy="230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524000"/>
            <a:ext cx="3962400" cy="2220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07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2400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Доступ к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сервису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имеют только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авторизованные пользователи и только в объеме прав, предоставленных администратором системы (ответственным сотрудником заказчика).</a:t>
            </a: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Права каждого пользователя гибко настраиваются и могут быть скорректированы или прекращены в любой момент времени.</a:t>
            </a: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Доступ производится по защищенному протоколу.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8382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Регулируемый безопасный доступ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Сервис </a:t>
            </a:r>
            <a:r>
              <a:rPr lang="ru-RU" dirty="0" err="1"/>
              <a:t>РАНДОК.Стандартизация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038600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 действия пользователя фиксируются в журнале операций и доступны для анализа администратору системы.</a:t>
            </a: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 любых изменениях документов создаются версии, что позволяет при необходимости восстановить предыдущие варианты документа.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Изображение 1" descr="VVS- 2015-05-18 в 22.59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63700"/>
            <a:ext cx="3920482" cy="1765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Изображение 5" descr="Стандарт - Журнал работ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93016"/>
            <a:ext cx="4038600" cy="2574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18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</TotalTime>
  <Words>3157</Words>
  <Application>Microsoft Macintosh PowerPoint</Application>
  <PresentationFormat>Экран (4:3)</PresentationFormat>
  <Paragraphs>301</Paragraphs>
  <Slides>22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Calibri</vt:lpstr>
      <vt:lpstr>Arial</vt:lpstr>
      <vt:lpstr>Office Theme</vt:lpstr>
      <vt:lpstr>РАНДОК.Стандартизация  Автоматизация процессов разработки документов технического регулирования.  Контроль, производительность, сервисный подход</vt:lpstr>
      <vt:lpstr>Презентация PowerPoint</vt:lpstr>
      <vt:lpstr>Презентация PowerPoint</vt:lpstr>
      <vt:lpstr>Презентация PowerPoint</vt:lpstr>
      <vt:lpstr>Основные возможности РАНДОК.Стандартизация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операционной деятельности производственных  предприятий ОАО «РЖД» через внедрение технологий бережливого производства</dc:title>
  <dc:creator>Vyaz</dc:creator>
  <cp:lastModifiedBy>Субботин В.В.</cp:lastModifiedBy>
  <cp:revision>124</cp:revision>
  <cp:lastPrinted>2015-10-22T12:41:45Z</cp:lastPrinted>
  <dcterms:created xsi:type="dcterms:W3CDTF">2014-03-07T11:51:27Z</dcterms:created>
  <dcterms:modified xsi:type="dcterms:W3CDTF">2016-02-17T13:19:22Z</dcterms:modified>
</cp:coreProperties>
</file>